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729" r:id="rId1"/>
  </p:sldMasterIdLst>
  <p:notesMasterIdLst>
    <p:notesMasterId r:id="rId9"/>
  </p:notesMasterIdLst>
  <p:handoutMasterIdLst>
    <p:handoutMasterId r:id="rId10"/>
  </p:handoutMasterIdLst>
  <p:sldIdLst>
    <p:sldId id="308" r:id="rId2"/>
    <p:sldId id="428" r:id="rId3"/>
    <p:sldId id="429" r:id="rId4"/>
    <p:sldId id="440" r:id="rId5"/>
    <p:sldId id="444" r:id="rId6"/>
    <p:sldId id="445" r:id="rId7"/>
    <p:sldId id="443" r:id="rId8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12">
          <p15:clr>
            <a:srgbClr val="A4A3A4"/>
          </p15:clr>
        </p15:guide>
        <p15:guide id="2" orient="horz" pos="720">
          <p15:clr>
            <a:srgbClr val="A4A3A4"/>
          </p15:clr>
        </p15:guide>
        <p15:guide id="3" pos="5088">
          <p15:clr>
            <a:srgbClr val="A4A3A4"/>
          </p15:clr>
        </p15:guide>
        <p15:guide id="4" pos="240">
          <p15:clr>
            <a:srgbClr val="A4A3A4"/>
          </p15:clr>
        </p15:guide>
        <p15:guide id="5" pos="4560">
          <p15:clr>
            <a:srgbClr val="A4A3A4"/>
          </p15:clr>
        </p15:guide>
        <p15:guide id="6" pos="2688">
          <p15:clr>
            <a:srgbClr val="A4A3A4"/>
          </p15:clr>
        </p15:guide>
        <p15:guide id="7" pos="5568">
          <p15:clr>
            <a:srgbClr val="A4A3A4"/>
          </p15:clr>
        </p15:guide>
        <p15:guide id="8" pos="3120">
          <p15:clr>
            <a:srgbClr val="A4A3A4"/>
          </p15:clr>
        </p15:guide>
        <p15:guide id="9" pos="480">
          <p15:clr>
            <a:srgbClr val="A4A3A4"/>
          </p15:clr>
        </p15:guide>
        <p15:guide id="10" pos="3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E4E8"/>
    <a:srgbClr val="ED5613"/>
    <a:srgbClr val="E35613"/>
    <a:srgbClr val="E14B0F"/>
    <a:srgbClr val="FF0000"/>
    <a:srgbClr val="F3F3ED"/>
    <a:srgbClr val="F867AD"/>
    <a:srgbClr val="A50021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22" autoAdjust="0"/>
    <p:restoredTop sz="92373" autoAdjust="0"/>
  </p:normalViewPr>
  <p:slideViewPr>
    <p:cSldViewPr>
      <p:cViewPr varScale="1">
        <p:scale>
          <a:sx n="88" d="100"/>
          <a:sy n="88" d="100"/>
        </p:scale>
        <p:origin x="1976" y="176"/>
      </p:cViewPr>
      <p:guideLst>
        <p:guide orient="horz" pos="912"/>
        <p:guide orient="horz" pos="720"/>
        <p:guide pos="5088"/>
        <p:guide pos="240"/>
        <p:guide pos="4560"/>
        <p:guide pos="2688"/>
        <p:guide pos="5568"/>
        <p:guide pos="3120"/>
        <p:guide pos="480"/>
        <p:guide pos="3936"/>
      </p:guideLst>
    </p:cSldViewPr>
  </p:slideViewPr>
  <p:outlineViewPr>
    <p:cViewPr>
      <p:scale>
        <a:sx n="33" d="100"/>
        <a:sy n="33" d="100"/>
      </p:scale>
      <p:origin x="0" y="39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94" y="-102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2270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4793"/>
            <a:ext cx="4941887" cy="444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7" tIns="46970" rIns="95617" bIns="469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6125"/>
            <a:ext cx="4921250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567043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5599" y="9370907"/>
            <a:ext cx="2918626" cy="494100"/>
          </a:xfrm>
          <a:prstGeom prst="rect">
            <a:avLst/>
          </a:prstGeom>
          <a:noFill/>
        </p:spPr>
        <p:txBody>
          <a:bodyPr lIns="80193" tIns="40096" rIns="80193" bIns="40096"/>
          <a:lstStyle/>
          <a:p>
            <a:fld id="{A5FC9925-A1D4-4514-8217-DD5FFFB6A113}" type="slidenum">
              <a:rPr lang="en-US" smtClean="0"/>
              <a:pPr/>
              <a:t>0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08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" y="9371172"/>
            <a:ext cx="2919413" cy="49355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0193" tIns="40096" rIns="80193" bIns="40096"/>
          <a:lstStyle/>
          <a:p>
            <a:pPr defTabSz="952500"/>
            <a:r>
              <a:rPr lang="en-US"/>
              <a:t>NCA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" y="9371172"/>
            <a:ext cx="2919413" cy="49355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0193" tIns="40096" rIns="80193" bIns="40096"/>
          <a:lstStyle/>
          <a:p>
            <a:pPr defTabSz="952500"/>
            <a:r>
              <a:rPr lang="en-US"/>
              <a:t>NCA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5599" y="9370907"/>
            <a:ext cx="2918626" cy="494100"/>
          </a:xfrm>
          <a:prstGeom prst="rect">
            <a:avLst/>
          </a:prstGeom>
          <a:noFill/>
        </p:spPr>
        <p:txBody>
          <a:bodyPr lIns="80193" tIns="40096" rIns="80193" bIns="40096"/>
          <a:lstStyle/>
          <a:p>
            <a:fld id="{A54D6AC8-5DBA-46AB-9484-8B349FA63EA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- Bigger F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 userDrawn="1"/>
        </p:nvGraphicFramePr>
        <p:xfrm>
          <a:off x="-19" y="5455920"/>
          <a:ext cx="9144019" cy="792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5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</a:tblGrid>
              <a:tr h="2641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0025"/>
            <a:ext cx="8232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455613" y="838200"/>
            <a:ext cx="8229600" cy="0"/>
          </a:xfrm>
          <a:prstGeom prst="line">
            <a:avLst/>
          </a:prstGeom>
          <a:noFill/>
          <a:ln w="1905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455613" y="200025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914400"/>
            <a:ext cx="82327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2100" marR="0" indent="-2921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00000"/>
              <a:buFont typeface="Wingdings" pitchFamily="2" charset="2"/>
              <a:buChar char="Ø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1pPr>
            <a:lvl2pPr marL="469900" marR="0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60000"/>
              <a:buFont typeface="Wingdings" pitchFamily="2" charset="2"/>
              <a:buChar char="q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2pPr>
            <a:lvl3pPr marL="458788" marR="0" indent="-1714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1000"/>
              <a:buFont typeface="Symbol" pitchFamily="18" charset="2"/>
              <a:buChar char="-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3pPr>
            <a:lvl4pPr marL="685800" marR="0" indent="-1714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1000"/>
              <a:buFont typeface="Wingdings" pitchFamily="2" charset="2"/>
              <a:buChar char="§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4pPr>
            <a:lvl5pPr marL="857250" marR="0" indent="-1714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1000"/>
              <a:buFont typeface="Wingdings" pitchFamily="2" charset="2"/>
              <a:buChar char="§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Line 7"/>
          <p:cNvSpPr>
            <a:spLocks noChangeShapeType="1"/>
          </p:cNvSpPr>
          <p:nvPr userDrawn="1"/>
        </p:nvSpPr>
        <p:spPr bwMode="auto">
          <a:xfrm>
            <a:off x="381000" y="6248400"/>
            <a:ext cx="8459788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12"/>
          <p:cNvSpPr>
            <a:spLocks noChangeArrowheads="1"/>
          </p:cNvSpPr>
          <p:nvPr userDrawn="1"/>
        </p:nvSpPr>
        <p:spPr bwMode="auto">
          <a:xfrm>
            <a:off x="304800" y="6400800"/>
            <a:ext cx="830356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June 2020</a:t>
            </a:r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209800" y="6400800"/>
            <a:ext cx="4495800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For Private Circulation only</a:t>
            </a:r>
          </a:p>
        </p:txBody>
      </p:sp>
      <p:pic>
        <p:nvPicPr>
          <p:cNvPr id="13" name="Picture 12" descr="C:\Users\grapes software\Documents\Personal\Treslaw-Visiting-Card.png"/>
          <p:cNvPicPr/>
          <p:nvPr userDrawn="1"/>
        </p:nvPicPr>
        <p:blipFill>
          <a:blip r:embed="rId2" cstate="print">
            <a:lum bright="4000" contrast="51000"/>
          </a:blip>
          <a:srcRect/>
          <a:stretch>
            <a:fillRect/>
          </a:stretch>
        </p:blipFill>
        <p:spPr bwMode="auto">
          <a:xfrm>
            <a:off x="7010401" y="6324600"/>
            <a:ext cx="1981199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498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- Smaller F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0025"/>
            <a:ext cx="8232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>
            <a:lvl1pPr>
              <a:def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455613" y="838200"/>
            <a:ext cx="8229600" cy="0"/>
          </a:xfrm>
          <a:prstGeom prst="line">
            <a:avLst/>
          </a:prstGeom>
          <a:noFill/>
          <a:ln w="1905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455613" y="200025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Line 7"/>
          <p:cNvSpPr>
            <a:spLocks noChangeShapeType="1"/>
          </p:cNvSpPr>
          <p:nvPr userDrawn="1"/>
        </p:nvSpPr>
        <p:spPr bwMode="auto">
          <a:xfrm>
            <a:off x="381000" y="6248400"/>
            <a:ext cx="8459788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914400"/>
            <a:ext cx="82327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2100" marR="0" indent="-2921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1000"/>
              <a:buFont typeface="Wingdings" pitchFamily="2" charset="2"/>
              <a:buChar char="Ø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1pPr>
            <a:lvl2pPr marL="635000" marR="0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1000"/>
              <a:buFont typeface="Wingdings" pitchFamily="2" charset="2"/>
              <a:buChar char="§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2pPr>
            <a:lvl3pPr marL="514350" marR="0" indent="-1714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1000"/>
              <a:buFont typeface="Symbol" pitchFamily="18" charset="2"/>
              <a:buChar char="-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3pPr>
            <a:lvl4pPr marL="685800" marR="0" indent="-1714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1000"/>
              <a:buFont typeface="Wingdings" pitchFamily="2" charset="2"/>
              <a:buChar char="§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4pPr>
            <a:lvl5pPr marL="857250" marR="0" indent="-1714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1000"/>
              <a:buFont typeface="Wingdings" pitchFamily="2" charset="2"/>
              <a:buChar char="§"/>
              <a:tabLst/>
              <a:defRPr lang="en-US" sz="18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12"/>
          <p:cNvSpPr>
            <a:spLocks noChangeArrowheads="1"/>
          </p:cNvSpPr>
          <p:nvPr userDrawn="1"/>
        </p:nvSpPr>
        <p:spPr bwMode="auto">
          <a:xfrm>
            <a:off x="2209800" y="6400800"/>
            <a:ext cx="4495800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For Private Circulation only</a:t>
            </a:r>
          </a:p>
        </p:txBody>
      </p:sp>
      <p:pic>
        <p:nvPicPr>
          <p:cNvPr id="10" name="Picture 9" descr="C:\Users\grapes software\Documents\Personal\Treslaw-Visiting-Card.png"/>
          <p:cNvPicPr/>
          <p:nvPr userDrawn="1"/>
        </p:nvPicPr>
        <p:blipFill>
          <a:blip r:embed="rId2" cstate="print">
            <a:lum bright="4000" contrast="51000"/>
          </a:blip>
          <a:srcRect/>
          <a:stretch>
            <a:fillRect/>
          </a:stretch>
        </p:blipFill>
        <p:spPr bwMode="auto">
          <a:xfrm>
            <a:off x="7010401" y="6324600"/>
            <a:ext cx="1981199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304800" y="6400800"/>
            <a:ext cx="830356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June 2020</a:t>
            </a:r>
          </a:p>
        </p:txBody>
      </p:sp>
    </p:spTree>
    <p:extLst>
      <p:ext uri="{BB962C8B-B14F-4D97-AF65-F5344CB8AC3E}">
        <p14:creationId xmlns:p14="http://schemas.microsoft.com/office/powerpoint/2010/main" val="164096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 userDrawn="1"/>
        </p:nvSpPr>
        <p:spPr bwMode="auto">
          <a:xfrm>
            <a:off x="533400" y="914400"/>
            <a:ext cx="8229600" cy="28956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324600" y="3352800"/>
            <a:ext cx="2209800" cy="381000"/>
          </a:xfrm>
        </p:spPr>
        <p:txBody>
          <a:bodyPr anchor="t"/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enter date</a:t>
            </a: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533400" y="2819400"/>
            <a:ext cx="8229600" cy="0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6705600" y="6324600"/>
            <a:ext cx="2133600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For Private Circulation only</a:t>
            </a:r>
          </a:p>
        </p:txBody>
      </p:sp>
      <p:pic>
        <p:nvPicPr>
          <p:cNvPr id="9" name="Picture 8" descr="C:\Users\grapes software\Documents\Personal\Treslaw-Visiting-Card.png"/>
          <p:cNvPicPr/>
          <p:nvPr userDrawn="1"/>
        </p:nvPicPr>
        <p:blipFill>
          <a:blip r:embed="rId2" cstate="print">
            <a:lum bright="4000" contrast="51000"/>
          </a:blip>
          <a:srcRect/>
          <a:stretch>
            <a:fillRect/>
          </a:stretch>
        </p:blipFill>
        <p:spPr bwMode="auto">
          <a:xfrm>
            <a:off x="1066800" y="1371600"/>
            <a:ext cx="365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 Same Side Corner Rectangle 10"/>
          <p:cNvSpPr/>
          <p:nvPr userDrawn="1"/>
        </p:nvSpPr>
        <p:spPr bwMode="auto">
          <a:xfrm rot="10800000">
            <a:off x="533400" y="2819400"/>
            <a:ext cx="8229600" cy="990600"/>
          </a:xfrm>
          <a:prstGeom prst="round2SameRect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819401"/>
            <a:ext cx="7772400" cy="990600"/>
          </a:xfrm>
        </p:spPr>
        <p:txBody>
          <a:bodyPr anchor="t"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40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ection Spli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 bwMode="auto">
          <a:xfrm>
            <a:off x="533400" y="914400"/>
            <a:ext cx="8229600" cy="2895600"/>
          </a:xfrm>
          <a:prstGeom prst="roundRect">
            <a:avLst/>
          </a:prstGeom>
          <a:solidFill>
            <a:schemeClr val="tx1">
              <a:lumMod val="75000"/>
            </a:schemeClr>
          </a:solidFill>
          <a:ln w="9525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14400"/>
            <a:ext cx="8229599" cy="2895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47566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lete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15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327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/>
        </p:nvGraphicFramePr>
        <p:xfrm>
          <a:off x="-19" y="5455920"/>
          <a:ext cx="9144019" cy="792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5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15311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</a:tblGrid>
              <a:tr h="2641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522" r:id="rId1"/>
    <p:sldLayoutId id="2147484523" r:id="rId2"/>
    <p:sldLayoutId id="2147484524" r:id="rId3"/>
    <p:sldLayoutId id="2147484525" r:id="rId4"/>
    <p:sldLayoutId id="2147484526" r:id="rId5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ts val="900"/>
        </a:spcBef>
        <a:spcAft>
          <a:spcPct val="0"/>
        </a:spcAft>
        <a:buClr>
          <a:schemeClr val="tx1">
            <a:lumMod val="75000"/>
          </a:schemeClr>
        </a:buClr>
        <a:buSzPct val="81000"/>
        <a:buFont typeface="Wingdings" pitchFamily="2" charset="2"/>
        <a:buChar char="Ø"/>
        <a:defRPr sz="1600">
          <a:solidFill>
            <a:srgbClr val="000000"/>
          </a:solidFill>
          <a:latin typeface="Calibri" pitchFamily="34" charset="0"/>
          <a:ea typeface="+mn-ea"/>
          <a:cs typeface="+mn-cs"/>
        </a:defRPr>
      </a:lvl1pPr>
      <a:lvl2pPr marL="342900" indent="-171450" algn="l" rtl="0" eaLnBrk="0" fontAlgn="base" hangingPunct="0">
        <a:spcBef>
          <a:spcPts val="900"/>
        </a:spcBef>
        <a:spcAft>
          <a:spcPct val="0"/>
        </a:spcAft>
        <a:buClr>
          <a:schemeClr val="tx1">
            <a:lumMod val="75000"/>
          </a:schemeClr>
        </a:buClr>
        <a:buSzPct val="81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2pPr>
      <a:lvl3pPr marL="514350" indent="-171450" algn="l" rtl="0" eaLnBrk="0" fontAlgn="base" hangingPunct="0">
        <a:spcBef>
          <a:spcPts val="900"/>
        </a:spcBef>
        <a:spcAft>
          <a:spcPct val="0"/>
        </a:spcAft>
        <a:buClr>
          <a:schemeClr val="tx1">
            <a:lumMod val="75000"/>
          </a:schemeClr>
        </a:buClr>
        <a:buSzPct val="81000"/>
        <a:buFont typeface="Symbol" pitchFamily="18" charset="2"/>
        <a:buChar char="-"/>
        <a:defRPr sz="1600">
          <a:solidFill>
            <a:srgbClr val="000000"/>
          </a:solidFill>
          <a:latin typeface="Calibri" pitchFamily="34" charset="0"/>
        </a:defRPr>
      </a:lvl3pPr>
      <a:lvl4pPr marL="685800" indent="-171450" algn="l" rtl="0" eaLnBrk="0" fontAlgn="base" hangingPunct="0">
        <a:spcBef>
          <a:spcPts val="900"/>
        </a:spcBef>
        <a:spcAft>
          <a:spcPct val="0"/>
        </a:spcAft>
        <a:buClr>
          <a:schemeClr val="tx1">
            <a:lumMod val="75000"/>
          </a:schemeClr>
        </a:buClr>
        <a:buSzPct val="81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4pPr>
      <a:lvl5pPr marL="857250" indent="-171450" algn="l" rtl="0" eaLnBrk="0" fontAlgn="base" hangingPunct="0">
        <a:spcBef>
          <a:spcPts val="900"/>
        </a:spcBef>
        <a:spcAft>
          <a:spcPct val="0"/>
        </a:spcAft>
        <a:buClr>
          <a:schemeClr val="tx1">
            <a:lumMod val="75000"/>
          </a:schemeClr>
        </a:buClr>
        <a:buSzPct val="81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5pPr>
      <a:lvl6pPr marL="22574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7146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1718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6290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1"/>
          </p:nvPr>
        </p:nvSpPr>
        <p:spPr>
          <a:xfrm>
            <a:off x="6248400" y="2438401"/>
            <a:ext cx="2209800" cy="381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June 2020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990600" y="2895600"/>
            <a:ext cx="7315200" cy="990600"/>
          </a:xfrm>
        </p:spPr>
        <p:txBody>
          <a:bodyPr/>
          <a:lstStyle/>
          <a:p>
            <a:r>
              <a:rPr lang="en-US" dirty="0"/>
              <a:t>Refund of accumulated credit under the Goods and Services Tax (GST)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GST Refunds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Export of Services are termed as ‘Zero Rated Supply’ under Section 16 of IGST Act</a:t>
            </a:r>
          </a:p>
          <a:p>
            <a:pPr lvl="0"/>
            <a:r>
              <a:rPr lang="en-US" dirty="0"/>
              <a:t>Input tax credit (ITC) is available for the supplies used in order to execute zero rated supplies as well as taxable supplies</a:t>
            </a:r>
          </a:p>
          <a:p>
            <a:pPr lvl="0"/>
            <a:r>
              <a:rPr lang="en-US" u="sng" dirty="0"/>
              <a:t>If the ITC is being accumulated on account of zero rated supplies, the </a:t>
            </a:r>
            <a:r>
              <a:rPr lang="en-US" u="sng" dirty="0" err="1"/>
              <a:t>assessee</a:t>
            </a:r>
            <a:r>
              <a:rPr lang="en-US" u="sng" dirty="0"/>
              <a:t> can claim refund of such accumulated credit</a:t>
            </a:r>
            <a:r>
              <a:rPr lang="en-US" dirty="0"/>
              <a:t>. </a:t>
            </a:r>
          </a:p>
          <a:p>
            <a:pPr lvl="0"/>
            <a:r>
              <a:rPr lang="en-US" dirty="0"/>
              <a:t>There are two ways for claiming refund of accumulated credit: </a:t>
            </a:r>
            <a:endParaRPr lang="en-IN" dirty="0"/>
          </a:p>
          <a:p>
            <a:pPr marL="400050" lvl="0" indent="-400050">
              <a:buFont typeface="+mj-lt"/>
              <a:buAutoNum type="romanLcPeriod"/>
            </a:pPr>
            <a:r>
              <a:rPr lang="en-US" dirty="0"/>
              <a:t>Refund by way of supply of zero rated goods or services without payment of IGST under Bond or Letter of Undertaking (LUT);</a:t>
            </a:r>
            <a:endParaRPr lang="en-IN" dirty="0"/>
          </a:p>
          <a:p>
            <a:pPr marL="400050" lvl="0" indent="-400050">
              <a:buFont typeface="+mj-lt"/>
              <a:buAutoNum type="romanLcPeriod"/>
            </a:pPr>
            <a:r>
              <a:rPr lang="en-US" dirty="0"/>
              <a:t>Supply of zero rated goods or services on payment of IGST and later claiming a refund of such tax paid</a:t>
            </a:r>
            <a:endParaRPr lang="en-IN" dirty="0"/>
          </a:p>
          <a:p>
            <a:pPr lvl="0"/>
            <a:r>
              <a:rPr lang="en-US" dirty="0"/>
              <a:t>Section 54(1) of the CGST Act provides for the procedure to claim refund of tax (IGST) paid on such supply of zero rated goods or services</a:t>
            </a:r>
            <a:endParaRPr lang="en-IN" dirty="0"/>
          </a:p>
          <a:p>
            <a:pPr lvl="0"/>
            <a:r>
              <a:rPr lang="en-US" dirty="0"/>
              <a:t>Section 54(3) provides for the refund of accumulated ITC on account of supply of zero rated of goods or services or both under Bond or LUT</a:t>
            </a:r>
            <a:endParaRPr lang="en-IN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for claiming refund of Accumulated ITC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 terms, the refund claim is to be filed within 2 years from the relevant date viz., in case of services, it would be the date of receipt </a:t>
            </a:r>
            <a:r>
              <a:rPr lang="en-IN" dirty="0"/>
              <a:t>of payment in convertible foreign exchange, where the supply of services had been completed prior to the receipt of such payment. </a:t>
            </a:r>
            <a:endParaRPr lang="en-US" dirty="0"/>
          </a:p>
          <a:p>
            <a:r>
              <a:rPr lang="en-IN" dirty="0"/>
              <a:t>Rule 89(4) of the CGST Rules provides that the refund of input GST credit shall be granted as per the following formula: </a:t>
            </a:r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  <a:p>
            <a:pPr lvl="0"/>
            <a:r>
              <a:rPr lang="en-US" dirty="0"/>
              <a:t>The refund should be filed electronically in </a:t>
            </a:r>
            <a:r>
              <a:rPr lang="en-US" b="1" dirty="0"/>
              <a:t>FORM GST RFD-01</a:t>
            </a:r>
            <a:endParaRPr lang="en-IN" dirty="0"/>
          </a:p>
          <a:p>
            <a:pPr lvl="0"/>
            <a:r>
              <a:rPr lang="en-US" dirty="0"/>
              <a:t>A statement containing the number and date of invoices and the relevant Bank Realization Certificates or Foreign Inward Remittance Certificates is needed to be furnished along with other relevant documentary proof</a:t>
            </a:r>
            <a:endParaRPr lang="en-IN" dirty="0"/>
          </a:p>
          <a:p>
            <a:pPr lvl="0"/>
            <a:r>
              <a:rPr lang="en-US" dirty="0"/>
              <a:t>A Certificate in Annexure 2 of </a:t>
            </a:r>
            <a:r>
              <a:rPr lang="en-US" b="1" dirty="0"/>
              <a:t>FORM GST RFD-01</a:t>
            </a:r>
            <a:r>
              <a:rPr lang="en-US" dirty="0"/>
              <a:t> issued by a Chartered Accountant or a Cost Accountant to the effect that the incidence of tax, interest or any other amount claimed as refund has not been passed on to any other person is required</a:t>
            </a:r>
            <a:endParaRPr lang="en-IN" dirty="0"/>
          </a:p>
          <a:p>
            <a:endParaRPr lang="en-IN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219161"/>
              </p:ext>
            </p:extLst>
          </p:nvPr>
        </p:nvGraphicFramePr>
        <p:xfrm>
          <a:off x="609600" y="2743200"/>
          <a:ext cx="7924800" cy="884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53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Refund Amount =</a:t>
                      </a:r>
                      <a:endParaRPr lang="en-IN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Turnover of zero-rated supply of goods +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Turnover of zero-rated supply of services</a:t>
                      </a:r>
                      <a:endParaRPr lang="en-IN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x</a:t>
                      </a:r>
                      <a:endParaRPr lang="en-IN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Net ITC</a:t>
                      </a:r>
                      <a:endParaRPr lang="en-IN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58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Adjusted Total Turnover</a:t>
                      </a:r>
                      <a:endParaRPr lang="en-IN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28600" y="2390001"/>
            <a:ext cx="8686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for filing and obtaining GST Refund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application shall be forwarded to the proper officer who shall provide an acknowledgement in </a:t>
            </a:r>
            <a:r>
              <a:rPr lang="en-US" b="1" dirty="0"/>
              <a:t>FORM GST RFD 02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if there is no deficiencies noted in the refund application filed </a:t>
            </a:r>
            <a:endParaRPr lang="en-IN" dirty="0"/>
          </a:p>
          <a:p>
            <a:pPr lvl="0"/>
            <a:r>
              <a:rPr lang="en-US" dirty="0"/>
              <a:t>The deficiency, if any, shall be intimated through </a:t>
            </a:r>
            <a:r>
              <a:rPr lang="en-US" b="1" dirty="0"/>
              <a:t>FORM GST RFD 03</a:t>
            </a:r>
            <a:r>
              <a:rPr lang="en-US" dirty="0"/>
              <a:t> requiring to file a fresh refund application physically after rectification</a:t>
            </a:r>
            <a:endParaRPr lang="en-IN" dirty="0"/>
          </a:p>
          <a:p>
            <a:pPr lvl="0"/>
            <a:r>
              <a:rPr lang="en-US" dirty="0"/>
              <a:t>The provisional refund upto the extent of 90% is to be granted within seven days (in case there is no further deficiencies) from the date of the acknowledgement in </a:t>
            </a:r>
            <a:r>
              <a:rPr lang="en-US" b="1" dirty="0"/>
              <a:t>FORM GST RFD 04. </a:t>
            </a:r>
            <a:r>
              <a:rPr lang="en-US" dirty="0"/>
              <a:t>However, this process has not been effective in our experience.</a:t>
            </a:r>
          </a:p>
          <a:p>
            <a:pPr lvl="0"/>
            <a:r>
              <a:rPr lang="en-US" dirty="0"/>
              <a:t>Thereafter, the payment advice shall be served in </a:t>
            </a:r>
            <a:r>
              <a:rPr lang="en-US" b="1" dirty="0"/>
              <a:t>FORM GST RFD 05</a:t>
            </a:r>
            <a:r>
              <a:rPr lang="en-US" dirty="0"/>
              <a:t> </a:t>
            </a:r>
            <a:endParaRPr lang="en-IN" dirty="0"/>
          </a:p>
          <a:p>
            <a:pPr lvl="0"/>
            <a:r>
              <a:rPr lang="en-US" dirty="0"/>
              <a:t>The Order shall be served in </a:t>
            </a:r>
            <a:r>
              <a:rPr lang="en-US" b="1" dirty="0"/>
              <a:t>FORM GST RFD 06 </a:t>
            </a:r>
            <a:endParaRPr lang="en-IN" dirty="0"/>
          </a:p>
          <a:p>
            <a:pPr lvl="0"/>
            <a:r>
              <a:rPr lang="en-US" dirty="0"/>
              <a:t>In case there is any adjustment, the same shall be intimated in </a:t>
            </a:r>
            <a:r>
              <a:rPr lang="en-US" b="1" dirty="0"/>
              <a:t>FORM GST RFD 07</a:t>
            </a:r>
            <a:endParaRPr lang="en-IN" dirty="0"/>
          </a:p>
          <a:p>
            <a:pPr lvl="0"/>
            <a:r>
              <a:rPr lang="en-US" dirty="0"/>
              <a:t>In case any refund is not payable or admissible, the same shall be intimated in </a:t>
            </a:r>
            <a:r>
              <a:rPr lang="en-US" b="1" dirty="0"/>
              <a:t>FORM GST RFD 08</a:t>
            </a:r>
            <a:endParaRPr lang="en-IN" dirty="0"/>
          </a:p>
          <a:p>
            <a:pPr lvl="0"/>
            <a:endParaRPr lang="en-IN" dirty="0"/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Work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/>
              <a:t>To collate the vital information required for the preparation of the refund claim;</a:t>
            </a:r>
          </a:p>
          <a:p>
            <a:pPr lvl="0"/>
            <a:r>
              <a:rPr lang="en-IN" dirty="0"/>
              <a:t>To calculate the correct quantum of refund available to the Company as per the provisions of CGST Act, IGST Act and Rules made thereunder</a:t>
            </a:r>
          </a:p>
          <a:p>
            <a:pPr lvl="0"/>
            <a:r>
              <a:rPr lang="en-IN" dirty="0"/>
              <a:t>To prepare the complete set of the requisite documents including service invoices, FIRCs, EBRCs, input invoices etc. required for the purpose of the refund;</a:t>
            </a:r>
          </a:p>
          <a:p>
            <a:pPr lvl="0"/>
            <a:r>
              <a:rPr lang="en-IN" dirty="0"/>
              <a:t>To prepare the refund application under the concerned Notification and file it before the jurisdictional authorities;</a:t>
            </a:r>
          </a:p>
          <a:p>
            <a:pPr lvl="0"/>
            <a:r>
              <a:rPr lang="en-IN" dirty="0"/>
              <a:t>To follow all the statutory norms laid down under the CGST Act, IGST Act and Rules made thereunder on behalf of the Company;</a:t>
            </a:r>
          </a:p>
          <a:p>
            <a:pPr lvl="0"/>
            <a:r>
              <a:rPr lang="en-IN" dirty="0"/>
              <a:t>To respond to the queries raised by the jurisdictional authorities with respect to the filed refund claim;</a:t>
            </a:r>
          </a:p>
          <a:p>
            <a:r>
              <a:rPr lang="en-IN" dirty="0"/>
              <a:t>To prepare submissions and attend the personal hearing in case there is any requirement;</a:t>
            </a:r>
          </a:p>
          <a:p>
            <a:pPr lvl="0"/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88281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Work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/>
              <a:t>To follow up with the jurisdictional authorities for the expedite disposal of the refund request till the receipt of the Refund Order;</a:t>
            </a:r>
          </a:p>
          <a:p>
            <a:pPr lvl="0"/>
            <a:r>
              <a:rPr lang="en-IN" dirty="0"/>
              <a:t>To assist the jurisdictional authorities for the correlation of the facts and documents as and when it is required by them;</a:t>
            </a:r>
          </a:p>
          <a:p>
            <a:pPr lvl="0"/>
            <a:r>
              <a:rPr lang="en-IN" dirty="0"/>
              <a:t>To make available all the additional information, documents or written submissions as sought by the jurisdictional authorities;</a:t>
            </a:r>
          </a:p>
          <a:p>
            <a:pPr lvl="0"/>
            <a:r>
              <a:rPr lang="en-IN" dirty="0"/>
              <a:t>To procure the Refund Order passed against the refund application filed by the Company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625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ame Side Corner Rectangle 5"/>
          <p:cNvSpPr/>
          <p:nvPr/>
        </p:nvSpPr>
        <p:spPr bwMode="auto">
          <a:xfrm>
            <a:off x="609600" y="914400"/>
            <a:ext cx="7924800" cy="4267200"/>
          </a:xfrm>
          <a:prstGeom prst="round2Same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3" descr="C:\Users\grapes software\Documents\Personal\Treslaw-Visiting-Card.png"/>
          <p:cNvPicPr/>
          <p:nvPr/>
        </p:nvPicPr>
        <p:blipFill>
          <a:blip r:embed="rId2" cstate="print">
            <a:lum bright="4000" contrast="51000"/>
          </a:blip>
          <a:srcRect/>
          <a:stretch>
            <a:fillRect/>
          </a:stretch>
        </p:blipFill>
        <p:spPr bwMode="auto">
          <a:xfrm>
            <a:off x="838200" y="2484703"/>
            <a:ext cx="365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953000" y="2057400"/>
            <a:ext cx="3810000" cy="206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177800" indent="-177800" eaLnBrk="0" hangingPunct="0">
              <a:spcBef>
                <a:spcPts val="0"/>
              </a:spcBef>
              <a:spcAft>
                <a:spcPts val="0"/>
              </a:spcAft>
              <a:buClr>
                <a:srgbClr val="4367C5"/>
              </a:buClr>
              <a:defRPr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  <a:latin typeface="+mj-lt"/>
              </a:rPr>
              <a:t>B-125</a:t>
            </a:r>
          </a:p>
          <a:p>
            <a:pPr marL="177800" indent="-177800" eaLnBrk="0" hangingPunct="0">
              <a:spcBef>
                <a:spcPts val="0"/>
              </a:spcBef>
              <a:spcAft>
                <a:spcPts val="0"/>
              </a:spcAft>
              <a:buClr>
                <a:srgbClr val="4367C5"/>
              </a:buClr>
              <a:defRPr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  <a:latin typeface="+mj-lt"/>
              </a:rPr>
              <a:t>Sector 52</a:t>
            </a:r>
          </a:p>
          <a:p>
            <a:pPr marL="177800" indent="-177800" eaLnBrk="0" hangingPunct="0">
              <a:spcBef>
                <a:spcPts val="0"/>
              </a:spcBef>
              <a:spcAft>
                <a:spcPts val="0"/>
              </a:spcAft>
              <a:buClr>
                <a:srgbClr val="4367C5"/>
              </a:buClr>
              <a:defRPr/>
            </a:pPr>
            <a:r>
              <a:rPr lang="en-US" sz="1600" b="1" dirty="0" err="1">
                <a:solidFill>
                  <a:schemeClr val="tx1">
                    <a:lumMod val="75000"/>
                  </a:schemeClr>
                </a:solidFill>
                <a:latin typeface="+mj-lt"/>
              </a:rPr>
              <a:t>Noida</a:t>
            </a:r>
            <a:r>
              <a:rPr lang="en-US" sz="1600" b="1" dirty="0">
                <a:solidFill>
                  <a:schemeClr val="tx1">
                    <a:lumMod val="75000"/>
                  </a:schemeClr>
                </a:solidFill>
                <a:latin typeface="+mj-lt"/>
              </a:rPr>
              <a:t> - 201 301</a:t>
            </a:r>
            <a:r>
              <a:rPr lang="en-US" sz="1400" b="1" dirty="0">
                <a:solidFill>
                  <a:schemeClr val="tx1">
                    <a:lumMod val="75000"/>
                  </a:schemeClr>
                </a:solidFill>
                <a:latin typeface="+mj-lt"/>
              </a:rPr>
              <a:t> </a:t>
            </a:r>
            <a:endParaRPr lang="en-US" sz="1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177800" indent="-177800" eaLnBrk="0" hangingPunct="0">
              <a:spcBef>
                <a:spcPts val="0"/>
              </a:spcBef>
              <a:spcAft>
                <a:spcPts val="0"/>
              </a:spcAft>
              <a:buClr>
                <a:srgbClr val="4367C5"/>
              </a:buClr>
              <a:defRPr/>
            </a:pPr>
            <a:endParaRPr lang="en-US" sz="1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177800" indent="-177800" eaLnBrk="0" hangingPunct="0">
              <a:spcBef>
                <a:spcPts val="0"/>
              </a:spcBef>
              <a:spcAft>
                <a:spcPts val="0"/>
              </a:spcAft>
              <a:buClr>
                <a:srgbClr val="4367C5"/>
              </a:buClr>
              <a:defRPr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  <a:latin typeface="+mj-lt"/>
              </a:rPr>
              <a:t>Tel: +91 120 454 2972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Clr>
                <a:srgbClr val="4367C5"/>
              </a:buClr>
              <a:defRPr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Email: </a:t>
            </a:r>
            <a:r>
              <a:rPr lang="en-US" sz="1600" b="1" dirty="0" err="1">
                <a:solidFill>
                  <a:schemeClr val="tx1">
                    <a:lumMod val="75000"/>
                  </a:schemeClr>
                </a:solidFill>
              </a:rPr>
              <a:t>delhi@treslaw.com</a:t>
            </a:r>
            <a:endParaRPr lang="en-US" sz="1600" b="1" dirty="0">
              <a:solidFill>
                <a:schemeClr val="tx1">
                  <a:lumMod val="75000"/>
                </a:schemeClr>
              </a:solidFill>
            </a:endParaRP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Clr>
                <a:srgbClr val="4367C5"/>
              </a:buClr>
              <a:defRPr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	         </a:t>
            </a:r>
            <a:r>
              <a:rPr lang="en-US" sz="1600" b="1" dirty="0" err="1">
                <a:solidFill>
                  <a:schemeClr val="tx1">
                    <a:lumMod val="75000"/>
                  </a:schemeClr>
                </a:solidFill>
              </a:rPr>
              <a:t>ankur.jain@treslaw.com</a:t>
            </a:r>
            <a:endParaRPr lang="en-US" sz="1600" b="1" dirty="0">
              <a:solidFill>
                <a:schemeClr val="tx1">
                  <a:lumMod val="75000"/>
                </a:schemeClr>
              </a:solidFill>
            </a:endParaRP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Clr>
                <a:srgbClr val="4367C5"/>
              </a:buClr>
              <a:defRPr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M: +91 99102 60766</a:t>
            </a:r>
          </a:p>
        </p:txBody>
      </p:sp>
    </p:spTree>
    <p:extLst>
      <p:ext uri="{BB962C8B-B14F-4D97-AF65-F5344CB8AC3E}">
        <p14:creationId xmlns:p14="http://schemas.microsoft.com/office/powerpoint/2010/main" val="2345756263"/>
      </p:ext>
    </p:extLst>
  </p:cSld>
  <p:clrMapOvr>
    <a:masterClrMapping/>
  </p:clrMapOvr>
</p:sld>
</file>

<file path=ppt/theme/theme1.xml><?xml version="1.0" encoding="utf-8"?>
<a:theme xmlns:a="http://schemas.openxmlformats.org/drawingml/2006/main" name="1_Report template 3">
  <a:themeElements>
    <a:clrScheme name="Report template 3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Report template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dash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dash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port template 3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72309</TotalTime>
  <Pages>17</Pages>
  <Words>828</Words>
  <Application>Microsoft Macintosh PowerPoint</Application>
  <PresentationFormat>On-screen Show (4:3)</PresentationFormat>
  <Paragraphs>60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Wingdings</vt:lpstr>
      <vt:lpstr>1_Report template 3</vt:lpstr>
      <vt:lpstr>PowerPoint Presentation</vt:lpstr>
      <vt:lpstr>Introduction to GST Refunds</vt:lpstr>
      <vt:lpstr>Procedure for claiming refund of Accumulated ITC</vt:lpstr>
      <vt:lpstr>Procedure for filing and obtaining GST Refund</vt:lpstr>
      <vt:lpstr>Scope of Work</vt:lpstr>
      <vt:lpstr>Scope of Work</vt:lpstr>
      <vt:lpstr>PowerPoint Presentation</vt:lpstr>
    </vt:vector>
  </TitlesOfParts>
  <Company>www.sarcassociates.com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SARC &amp; Associates</dc:creator>
  <cp:lastModifiedBy>Ankur Jain</cp:lastModifiedBy>
  <cp:revision>5768</cp:revision>
  <cp:lastPrinted>2001-09-13T17:22:59Z</cp:lastPrinted>
  <dcterms:created xsi:type="dcterms:W3CDTF">1997-12-14T01:32:54Z</dcterms:created>
  <dcterms:modified xsi:type="dcterms:W3CDTF">2020-06-22T09:37:06Z</dcterms:modified>
</cp:coreProperties>
</file>