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729" r:id="rId1"/>
  </p:sldMasterIdLst>
  <p:notesMasterIdLst>
    <p:notesMasterId r:id="rId17"/>
  </p:notesMasterIdLst>
  <p:handoutMasterIdLst>
    <p:handoutMasterId r:id="rId18"/>
  </p:handoutMasterIdLst>
  <p:sldIdLst>
    <p:sldId id="308" r:id="rId2"/>
    <p:sldId id="444" r:id="rId3"/>
    <p:sldId id="445" r:id="rId4"/>
    <p:sldId id="446" r:id="rId5"/>
    <p:sldId id="428" r:id="rId6"/>
    <p:sldId id="429" r:id="rId7"/>
    <p:sldId id="431" r:id="rId8"/>
    <p:sldId id="434" r:id="rId9"/>
    <p:sldId id="440" r:id="rId10"/>
    <p:sldId id="436" r:id="rId11"/>
    <p:sldId id="439" r:id="rId12"/>
    <p:sldId id="441" r:id="rId13"/>
    <p:sldId id="447" r:id="rId14"/>
    <p:sldId id="448" r:id="rId15"/>
    <p:sldId id="443" r:id="rId16"/>
  </p:sldIdLst>
  <p:sldSz cx="9144000" cy="6858000" type="screen4x3"/>
  <p:notesSz cx="6735763" cy="9866313"/>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912">
          <p15:clr>
            <a:srgbClr val="A4A3A4"/>
          </p15:clr>
        </p15:guide>
        <p15:guide id="2" orient="horz" pos="720">
          <p15:clr>
            <a:srgbClr val="A4A3A4"/>
          </p15:clr>
        </p15:guide>
        <p15:guide id="3" pos="5088">
          <p15:clr>
            <a:srgbClr val="A4A3A4"/>
          </p15:clr>
        </p15:guide>
        <p15:guide id="4" pos="240">
          <p15:clr>
            <a:srgbClr val="A4A3A4"/>
          </p15:clr>
        </p15:guide>
        <p15:guide id="5" pos="4560">
          <p15:clr>
            <a:srgbClr val="A4A3A4"/>
          </p15:clr>
        </p15:guide>
        <p15:guide id="6" pos="2688">
          <p15:clr>
            <a:srgbClr val="A4A3A4"/>
          </p15:clr>
        </p15:guide>
        <p15:guide id="7" pos="5568">
          <p15:clr>
            <a:srgbClr val="A4A3A4"/>
          </p15:clr>
        </p15:guide>
        <p15:guide id="8" pos="3120">
          <p15:clr>
            <a:srgbClr val="A4A3A4"/>
          </p15:clr>
        </p15:guide>
        <p15:guide id="9" pos="480">
          <p15:clr>
            <a:srgbClr val="A4A3A4"/>
          </p15:clr>
        </p15:guide>
        <p15:guide id="10" pos="393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E4E8"/>
    <a:srgbClr val="ED5613"/>
    <a:srgbClr val="E35613"/>
    <a:srgbClr val="E14B0F"/>
    <a:srgbClr val="FF0000"/>
    <a:srgbClr val="F3F3ED"/>
    <a:srgbClr val="F867AD"/>
    <a:srgbClr val="A5002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22" autoAdjust="0"/>
    <p:restoredTop sz="92373" autoAdjust="0"/>
  </p:normalViewPr>
  <p:slideViewPr>
    <p:cSldViewPr>
      <p:cViewPr varScale="1">
        <p:scale>
          <a:sx n="88" d="100"/>
          <a:sy n="88" d="100"/>
        </p:scale>
        <p:origin x="1976" y="176"/>
      </p:cViewPr>
      <p:guideLst>
        <p:guide orient="horz" pos="912"/>
        <p:guide orient="horz" pos="720"/>
        <p:guide pos="5088"/>
        <p:guide pos="240"/>
        <p:guide pos="4560"/>
        <p:guide pos="2688"/>
        <p:guide pos="5568"/>
        <p:guide pos="3120"/>
        <p:guide pos="480"/>
        <p:guide pos="3936"/>
      </p:guideLst>
    </p:cSldViewPr>
  </p:slideViewPr>
  <p:outlineViewPr>
    <p:cViewPr>
      <p:scale>
        <a:sx n="33" d="100"/>
        <a:sy n="33" d="100"/>
      </p:scale>
      <p:origin x="0" y="3984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994" y="-102"/>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2270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84793"/>
            <a:ext cx="4941887" cy="4440396"/>
          </a:xfrm>
          <a:prstGeom prst="rect">
            <a:avLst/>
          </a:prstGeom>
          <a:noFill/>
          <a:ln w="9525">
            <a:noFill/>
            <a:miter lim="800000"/>
            <a:headEnd/>
            <a:tailEnd/>
          </a:ln>
          <a:effectLst/>
        </p:spPr>
        <p:txBody>
          <a:bodyPr vert="horz" wrap="square" lIns="95617" tIns="46970" rIns="95617" bIns="4697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5" name="Rectangle 3"/>
          <p:cNvSpPr>
            <a:spLocks noGrp="1" noRot="1" noChangeAspect="1" noChangeArrowheads="1" noTextEdit="1"/>
          </p:cNvSpPr>
          <p:nvPr>
            <p:ph type="sldImg" idx="2"/>
          </p:nvPr>
        </p:nvSpPr>
        <p:spPr bwMode="auto">
          <a:xfrm>
            <a:off x="908050" y="746125"/>
            <a:ext cx="4921250" cy="36909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335670438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815599" y="9370907"/>
            <a:ext cx="2918626" cy="494100"/>
          </a:xfrm>
          <a:prstGeom prst="rect">
            <a:avLst/>
          </a:prstGeom>
          <a:noFill/>
        </p:spPr>
        <p:txBody>
          <a:bodyPr lIns="80193" tIns="40096" rIns="80193" bIns="40096"/>
          <a:lstStyle/>
          <a:p>
            <a:fld id="{A5FC9925-A1D4-4514-8217-DD5FFFB6A113}" type="slidenum">
              <a:rPr lang="en-US" smtClean="0"/>
              <a:pPr/>
              <a:t>0</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079408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9156"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9156"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0964"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extLst>
      <p:ext uri="{BB962C8B-B14F-4D97-AF65-F5344CB8AC3E}">
        <p14:creationId xmlns:p14="http://schemas.microsoft.com/office/powerpoint/2010/main" val="2110822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0964"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extLst>
      <p:ext uri="{BB962C8B-B14F-4D97-AF65-F5344CB8AC3E}">
        <p14:creationId xmlns:p14="http://schemas.microsoft.com/office/powerpoint/2010/main" val="1835334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4036"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extLst>
      <p:ext uri="{BB962C8B-B14F-4D97-AF65-F5344CB8AC3E}">
        <p14:creationId xmlns:p14="http://schemas.microsoft.com/office/powerpoint/2010/main" val="954319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0964"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extLst>
      <p:ext uri="{BB962C8B-B14F-4D97-AF65-F5344CB8AC3E}">
        <p14:creationId xmlns:p14="http://schemas.microsoft.com/office/powerpoint/2010/main" val="3055028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0964"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extLst>
      <p:ext uri="{BB962C8B-B14F-4D97-AF65-F5344CB8AC3E}">
        <p14:creationId xmlns:p14="http://schemas.microsoft.com/office/powerpoint/2010/main" val="169951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0964"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extLst>
      <p:ext uri="{BB962C8B-B14F-4D97-AF65-F5344CB8AC3E}">
        <p14:creationId xmlns:p14="http://schemas.microsoft.com/office/powerpoint/2010/main" val="3196478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0964"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1988"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4036"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de-DE">
              <a:latin typeface="Arial" charset="0"/>
            </a:endParaRPr>
          </a:p>
        </p:txBody>
      </p:sp>
      <p:sp>
        <p:nvSpPr>
          <p:cNvPr id="47108" name="Footer Placeholder 4"/>
          <p:cNvSpPr>
            <a:spLocks noGrp="1"/>
          </p:cNvSpPr>
          <p:nvPr>
            <p:ph type="ftr" sz="quarter" idx="4294967295"/>
          </p:nvPr>
        </p:nvSpPr>
        <p:spPr bwMode="auto">
          <a:xfrm>
            <a:off x="1" y="9371172"/>
            <a:ext cx="2919413" cy="493553"/>
          </a:xfrm>
          <a:prstGeom prst="rect">
            <a:avLst/>
          </a:prstGeom>
          <a:noFill/>
          <a:ln>
            <a:miter lim="800000"/>
            <a:headEnd/>
            <a:tailEnd/>
          </a:ln>
        </p:spPr>
        <p:txBody>
          <a:bodyPr lIns="80193" tIns="40096" rIns="80193" bIns="40096"/>
          <a:lstStyle/>
          <a:p>
            <a:pPr defTabSz="952500"/>
            <a:r>
              <a:rPr lang="en-US"/>
              <a:t>NCA</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xfrm>
            <a:off x="3815599" y="9370907"/>
            <a:ext cx="2918626" cy="494100"/>
          </a:xfrm>
          <a:prstGeom prst="rect">
            <a:avLst/>
          </a:prstGeom>
          <a:noFill/>
        </p:spPr>
        <p:txBody>
          <a:bodyPr lIns="80193" tIns="40096" rIns="80193" bIns="40096"/>
          <a:lstStyle/>
          <a:p>
            <a:fld id="{A54D6AC8-5DBA-46AB-9484-8B349FA63EA9}" type="slidenum">
              <a:rPr lang="en-US" smtClean="0"/>
              <a:pPr/>
              <a:t>8</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ontent - Bigger Font">
    <p:spTree>
      <p:nvGrpSpPr>
        <p:cNvPr id="1" name=""/>
        <p:cNvGrpSpPr/>
        <p:nvPr/>
      </p:nvGrpSpPr>
      <p:grpSpPr>
        <a:xfrm>
          <a:off x="0" y="0"/>
          <a:ext cx="0" cy="0"/>
          <a:chOff x="0" y="0"/>
          <a:chExt cx="0" cy="0"/>
        </a:xfrm>
      </p:grpSpPr>
      <p:graphicFrame>
        <p:nvGraphicFramePr>
          <p:cNvPr id="10" name="Table 9"/>
          <p:cNvGraphicFramePr>
            <a:graphicFrameLocks noGrp="1"/>
          </p:cNvGraphicFramePr>
          <p:nvPr userDrawn="1"/>
        </p:nvGraphicFramePr>
        <p:xfrm>
          <a:off x="-19" y="5455920"/>
          <a:ext cx="9144019" cy="792480"/>
        </p:xfrm>
        <a:graphic>
          <a:graphicData uri="http://schemas.openxmlformats.org/drawingml/2006/table">
            <a:tbl>
              <a:tblPr firstRow="1" bandRow="1">
                <a:tableStyleId>{F5AB1C69-6EDB-4FF4-983F-18BD219EF322}</a:tableStyleId>
              </a:tblPr>
              <a:tblGrid>
                <a:gridCol w="315311">
                  <a:extLst>
                    <a:ext uri="{9D8B030D-6E8A-4147-A177-3AD203B41FA5}">
                      <a16:colId xmlns:a16="http://schemas.microsoft.com/office/drawing/2014/main" val="20000"/>
                    </a:ext>
                  </a:extLst>
                </a:gridCol>
                <a:gridCol w="315311">
                  <a:extLst>
                    <a:ext uri="{9D8B030D-6E8A-4147-A177-3AD203B41FA5}">
                      <a16:colId xmlns:a16="http://schemas.microsoft.com/office/drawing/2014/main" val="20001"/>
                    </a:ext>
                  </a:extLst>
                </a:gridCol>
                <a:gridCol w="315311">
                  <a:extLst>
                    <a:ext uri="{9D8B030D-6E8A-4147-A177-3AD203B41FA5}">
                      <a16:colId xmlns:a16="http://schemas.microsoft.com/office/drawing/2014/main" val="20002"/>
                    </a:ext>
                  </a:extLst>
                </a:gridCol>
                <a:gridCol w="315311">
                  <a:extLst>
                    <a:ext uri="{9D8B030D-6E8A-4147-A177-3AD203B41FA5}">
                      <a16:colId xmlns:a16="http://schemas.microsoft.com/office/drawing/2014/main" val="20003"/>
                    </a:ext>
                  </a:extLst>
                </a:gridCol>
                <a:gridCol w="315311">
                  <a:extLst>
                    <a:ext uri="{9D8B030D-6E8A-4147-A177-3AD203B41FA5}">
                      <a16:colId xmlns:a16="http://schemas.microsoft.com/office/drawing/2014/main" val="20004"/>
                    </a:ext>
                  </a:extLst>
                </a:gridCol>
                <a:gridCol w="315311">
                  <a:extLst>
                    <a:ext uri="{9D8B030D-6E8A-4147-A177-3AD203B41FA5}">
                      <a16:colId xmlns:a16="http://schemas.microsoft.com/office/drawing/2014/main" val="20005"/>
                    </a:ext>
                  </a:extLst>
                </a:gridCol>
                <a:gridCol w="315311">
                  <a:extLst>
                    <a:ext uri="{9D8B030D-6E8A-4147-A177-3AD203B41FA5}">
                      <a16:colId xmlns:a16="http://schemas.microsoft.com/office/drawing/2014/main" val="20006"/>
                    </a:ext>
                  </a:extLst>
                </a:gridCol>
                <a:gridCol w="315311">
                  <a:extLst>
                    <a:ext uri="{9D8B030D-6E8A-4147-A177-3AD203B41FA5}">
                      <a16:colId xmlns:a16="http://schemas.microsoft.com/office/drawing/2014/main" val="20007"/>
                    </a:ext>
                  </a:extLst>
                </a:gridCol>
                <a:gridCol w="315311">
                  <a:extLst>
                    <a:ext uri="{9D8B030D-6E8A-4147-A177-3AD203B41FA5}">
                      <a16:colId xmlns:a16="http://schemas.microsoft.com/office/drawing/2014/main" val="20008"/>
                    </a:ext>
                  </a:extLst>
                </a:gridCol>
                <a:gridCol w="315311">
                  <a:extLst>
                    <a:ext uri="{9D8B030D-6E8A-4147-A177-3AD203B41FA5}">
                      <a16:colId xmlns:a16="http://schemas.microsoft.com/office/drawing/2014/main" val="20009"/>
                    </a:ext>
                  </a:extLst>
                </a:gridCol>
                <a:gridCol w="315311">
                  <a:extLst>
                    <a:ext uri="{9D8B030D-6E8A-4147-A177-3AD203B41FA5}">
                      <a16:colId xmlns:a16="http://schemas.microsoft.com/office/drawing/2014/main" val="20010"/>
                    </a:ext>
                  </a:extLst>
                </a:gridCol>
                <a:gridCol w="315311">
                  <a:extLst>
                    <a:ext uri="{9D8B030D-6E8A-4147-A177-3AD203B41FA5}">
                      <a16:colId xmlns:a16="http://schemas.microsoft.com/office/drawing/2014/main" val="20011"/>
                    </a:ext>
                  </a:extLst>
                </a:gridCol>
                <a:gridCol w="315311">
                  <a:extLst>
                    <a:ext uri="{9D8B030D-6E8A-4147-A177-3AD203B41FA5}">
                      <a16:colId xmlns:a16="http://schemas.microsoft.com/office/drawing/2014/main" val="20012"/>
                    </a:ext>
                  </a:extLst>
                </a:gridCol>
                <a:gridCol w="315311">
                  <a:extLst>
                    <a:ext uri="{9D8B030D-6E8A-4147-A177-3AD203B41FA5}">
                      <a16:colId xmlns:a16="http://schemas.microsoft.com/office/drawing/2014/main" val="20013"/>
                    </a:ext>
                  </a:extLst>
                </a:gridCol>
                <a:gridCol w="315311">
                  <a:extLst>
                    <a:ext uri="{9D8B030D-6E8A-4147-A177-3AD203B41FA5}">
                      <a16:colId xmlns:a16="http://schemas.microsoft.com/office/drawing/2014/main" val="20014"/>
                    </a:ext>
                  </a:extLst>
                </a:gridCol>
                <a:gridCol w="315311">
                  <a:extLst>
                    <a:ext uri="{9D8B030D-6E8A-4147-A177-3AD203B41FA5}">
                      <a16:colId xmlns:a16="http://schemas.microsoft.com/office/drawing/2014/main" val="20015"/>
                    </a:ext>
                  </a:extLst>
                </a:gridCol>
                <a:gridCol w="315311">
                  <a:extLst>
                    <a:ext uri="{9D8B030D-6E8A-4147-A177-3AD203B41FA5}">
                      <a16:colId xmlns:a16="http://schemas.microsoft.com/office/drawing/2014/main" val="20016"/>
                    </a:ext>
                  </a:extLst>
                </a:gridCol>
                <a:gridCol w="315311">
                  <a:extLst>
                    <a:ext uri="{9D8B030D-6E8A-4147-A177-3AD203B41FA5}">
                      <a16:colId xmlns:a16="http://schemas.microsoft.com/office/drawing/2014/main" val="20017"/>
                    </a:ext>
                  </a:extLst>
                </a:gridCol>
                <a:gridCol w="315311">
                  <a:extLst>
                    <a:ext uri="{9D8B030D-6E8A-4147-A177-3AD203B41FA5}">
                      <a16:colId xmlns:a16="http://schemas.microsoft.com/office/drawing/2014/main" val="20018"/>
                    </a:ext>
                  </a:extLst>
                </a:gridCol>
                <a:gridCol w="315311">
                  <a:extLst>
                    <a:ext uri="{9D8B030D-6E8A-4147-A177-3AD203B41FA5}">
                      <a16:colId xmlns:a16="http://schemas.microsoft.com/office/drawing/2014/main" val="20019"/>
                    </a:ext>
                  </a:extLst>
                </a:gridCol>
                <a:gridCol w="315311">
                  <a:extLst>
                    <a:ext uri="{9D8B030D-6E8A-4147-A177-3AD203B41FA5}">
                      <a16:colId xmlns:a16="http://schemas.microsoft.com/office/drawing/2014/main" val="20020"/>
                    </a:ext>
                  </a:extLst>
                </a:gridCol>
                <a:gridCol w="315311">
                  <a:extLst>
                    <a:ext uri="{9D8B030D-6E8A-4147-A177-3AD203B41FA5}">
                      <a16:colId xmlns:a16="http://schemas.microsoft.com/office/drawing/2014/main" val="20021"/>
                    </a:ext>
                  </a:extLst>
                </a:gridCol>
                <a:gridCol w="315311">
                  <a:extLst>
                    <a:ext uri="{9D8B030D-6E8A-4147-A177-3AD203B41FA5}">
                      <a16:colId xmlns:a16="http://schemas.microsoft.com/office/drawing/2014/main" val="20022"/>
                    </a:ext>
                  </a:extLst>
                </a:gridCol>
                <a:gridCol w="315311">
                  <a:extLst>
                    <a:ext uri="{9D8B030D-6E8A-4147-A177-3AD203B41FA5}">
                      <a16:colId xmlns:a16="http://schemas.microsoft.com/office/drawing/2014/main" val="20023"/>
                    </a:ext>
                  </a:extLst>
                </a:gridCol>
                <a:gridCol w="315311">
                  <a:extLst>
                    <a:ext uri="{9D8B030D-6E8A-4147-A177-3AD203B41FA5}">
                      <a16:colId xmlns:a16="http://schemas.microsoft.com/office/drawing/2014/main" val="20024"/>
                    </a:ext>
                  </a:extLst>
                </a:gridCol>
                <a:gridCol w="315311">
                  <a:extLst>
                    <a:ext uri="{9D8B030D-6E8A-4147-A177-3AD203B41FA5}">
                      <a16:colId xmlns:a16="http://schemas.microsoft.com/office/drawing/2014/main" val="20025"/>
                    </a:ext>
                  </a:extLst>
                </a:gridCol>
                <a:gridCol w="315311">
                  <a:extLst>
                    <a:ext uri="{9D8B030D-6E8A-4147-A177-3AD203B41FA5}">
                      <a16:colId xmlns:a16="http://schemas.microsoft.com/office/drawing/2014/main" val="20026"/>
                    </a:ext>
                  </a:extLst>
                </a:gridCol>
                <a:gridCol w="315311">
                  <a:extLst>
                    <a:ext uri="{9D8B030D-6E8A-4147-A177-3AD203B41FA5}">
                      <a16:colId xmlns:a16="http://schemas.microsoft.com/office/drawing/2014/main" val="20027"/>
                    </a:ext>
                  </a:extLst>
                </a:gridCol>
                <a:gridCol w="315311">
                  <a:extLst>
                    <a:ext uri="{9D8B030D-6E8A-4147-A177-3AD203B41FA5}">
                      <a16:colId xmlns:a16="http://schemas.microsoft.com/office/drawing/2014/main" val="20028"/>
                    </a:ext>
                  </a:extLst>
                </a:gridCol>
              </a:tblGrid>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
        <p:nvSpPr>
          <p:cNvPr id="6" name="Rectangle 2"/>
          <p:cNvSpPr>
            <a:spLocks noGrp="1" noChangeArrowheads="1"/>
          </p:cNvSpPr>
          <p:nvPr>
            <p:ph type="title"/>
          </p:nvPr>
        </p:nvSpPr>
        <p:spPr bwMode="auto">
          <a:xfrm>
            <a:off x="457200" y="200025"/>
            <a:ext cx="8232775" cy="606425"/>
          </a:xfrm>
          <a:prstGeom prst="rect">
            <a:avLst/>
          </a:prstGeom>
          <a:noFill/>
          <a:ln w="9525">
            <a:noFill/>
            <a:miter lim="800000"/>
            <a:headEnd/>
            <a:tailEnd/>
          </a:ln>
        </p:spPr>
        <p:txBody>
          <a:bodyPr vert="horz" wrap="square" lIns="0" tIns="36000" rIns="0" bIns="0" numCol="1" anchor="ctr" anchorCtr="0" compatLnSpc="1">
            <a:prstTxWarp prst="textNoShape">
              <a:avLst/>
            </a:prstTxWarp>
          </a:bodyPr>
          <a:lstStyle>
            <a:lvl1pPr>
              <a:defRPr>
                <a:solidFill>
                  <a:schemeClr val="accent6">
                    <a:lumMod val="75000"/>
                  </a:schemeClr>
                </a:solidFill>
              </a:defRPr>
            </a:lvl1pPr>
          </a:lstStyle>
          <a:p>
            <a:pPr lvl="0"/>
            <a:r>
              <a:rPr lang="en-US" dirty="0"/>
              <a:t>Click to edit Master title style</a:t>
            </a:r>
          </a:p>
        </p:txBody>
      </p:sp>
      <p:sp>
        <p:nvSpPr>
          <p:cNvPr id="7" name="Line 6"/>
          <p:cNvSpPr>
            <a:spLocks noChangeShapeType="1"/>
          </p:cNvSpPr>
          <p:nvPr userDrawn="1"/>
        </p:nvSpPr>
        <p:spPr bwMode="auto">
          <a:xfrm>
            <a:off x="455613" y="838200"/>
            <a:ext cx="8229600" cy="0"/>
          </a:xfrm>
          <a:prstGeom prst="line">
            <a:avLst/>
          </a:prstGeom>
          <a:noFill/>
          <a:ln w="19050">
            <a:solidFill>
              <a:schemeClr val="accent6">
                <a:lumMod val="75000"/>
              </a:schemeClr>
            </a:solidFill>
            <a:round/>
            <a:headEnd/>
            <a:tailEnd/>
          </a:ln>
        </p:spPr>
        <p:txBody>
          <a:bodyPr wrap="none" anchor="ctr"/>
          <a:lstStyle/>
          <a:p>
            <a:pPr>
              <a:defRPr/>
            </a:pPr>
            <a:endParaRPr lang="en-US" dirty="0"/>
          </a:p>
        </p:txBody>
      </p:sp>
      <p:sp>
        <p:nvSpPr>
          <p:cNvPr id="8" name="Line 8"/>
          <p:cNvSpPr>
            <a:spLocks noChangeShapeType="1"/>
          </p:cNvSpPr>
          <p:nvPr userDrawn="1"/>
        </p:nvSpPr>
        <p:spPr bwMode="auto">
          <a:xfrm>
            <a:off x="455613" y="200025"/>
            <a:ext cx="8229600" cy="0"/>
          </a:xfrm>
          <a:prstGeom prst="line">
            <a:avLst/>
          </a:prstGeom>
          <a:noFill/>
          <a:ln w="6350">
            <a:solidFill>
              <a:srgbClr val="646464"/>
            </a:solidFill>
            <a:round/>
            <a:headEnd/>
            <a:tailEnd/>
          </a:ln>
        </p:spPr>
        <p:txBody>
          <a:bodyPr wrap="none" anchor="ctr"/>
          <a:lstStyle/>
          <a:p>
            <a:pPr>
              <a:defRPr/>
            </a:pPr>
            <a:endParaRPr lang="en-US" dirty="0"/>
          </a:p>
        </p:txBody>
      </p:sp>
      <p:sp>
        <p:nvSpPr>
          <p:cNvPr id="9" name="Rectangle 3"/>
          <p:cNvSpPr>
            <a:spLocks noGrp="1" noChangeArrowheads="1"/>
          </p:cNvSpPr>
          <p:nvPr>
            <p:ph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92100" marR="0" indent="-292100" algn="just" defTabSz="914400" rtl="0" eaLnBrk="0" fontAlgn="base" latinLnBrk="0" hangingPunct="0">
              <a:lnSpc>
                <a:spcPct val="100000"/>
              </a:lnSpc>
              <a:spcBef>
                <a:spcPts val="600"/>
              </a:spcBef>
              <a:spcAft>
                <a:spcPts val="600"/>
              </a:spcAft>
              <a:buClr>
                <a:schemeClr val="accent6">
                  <a:lumMod val="50000"/>
                </a:schemeClr>
              </a:buClr>
              <a:buSzPct val="100000"/>
              <a:buFont typeface="Wingdings" pitchFamily="2" charset="2"/>
              <a:buChar char="Ø"/>
              <a:tabLst/>
              <a:defRPr lang="en-US" sz="1800" dirty="0" smtClean="0">
                <a:solidFill>
                  <a:srgbClr val="000000"/>
                </a:solidFill>
                <a:latin typeface="Calibri" pitchFamily="34" charset="0"/>
                <a:ea typeface="+mn-ea"/>
                <a:cs typeface="+mn-cs"/>
              </a:defRPr>
            </a:lvl1pPr>
            <a:lvl2pPr marL="469900" marR="0" indent="-285750" algn="just" defTabSz="914400" rtl="0" eaLnBrk="0" fontAlgn="base" latinLnBrk="0" hangingPunct="0">
              <a:lnSpc>
                <a:spcPct val="100000"/>
              </a:lnSpc>
              <a:spcBef>
                <a:spcPts val="600"/>
              </a:spcBef>
              <a:spcAft>
                <a:spcPts val="600"/>
              </a:spcAft>
              <a:buClr>
                <a:schemeClr val="accent6">
                  <a:lumMod val="50000"/>
                </a:schemeClr>
              </a:buClr>
              <a:buSzPct val="60000"/>
              <a:buFont typeface="Wingdings" pitchFamily="2" charset="2"/>
              <a:buChar char="q"/>
              <a:tabLst/>
              <a:defRPr lang="en-US" sz="1800" dirty="0" smtClean="0">
                <a:solidFill>
                  <a:srgbClr val="000000"/>
                </a:solidFill>
                <a:latin typeface="Calibri" pitchFamily="34" charset="0"/>
                <a:ea typeface="+mn-ea"/>
                <a:cs typeface="+mn-cs"/>
              </a:defRPr>
            </a:lvl2pPr>
            <a:lvl3pPr marL="458788"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Symbol" pitchFamily="18" charset="2"/>
              <a:buChar char="-"/>
              <a:tabLst/>
              <a:defRPr lang="en-US" sz="1800" dirty="0" smtClean="0">
                <a:solidFill>
                  <a:srgbClr val="000000"/>
                </a:solidFill>
                <a:latin typeface="Calibri" pitchFamily="34" charset="0"/>
                <a:ea typeface="+mn-ea"/>
                <a:cs typeface="+mn-cs"/>
              </a:defRPr>
            </a:lvl3pPr>
            <a:lvl4pPr marL="68580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4pPr>
            <a:lvl5pPr marL="8572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Line 7"/>
          <p:cNvSpPr>
            <a:spLocks noChangeShapeType="1"/>
          </p:cNvSpPr>
          <p:nvPr userDrawn="1"/>
        </p:nvSpPr>
        <p:spPr bwMode="auto">
          <a:xfrm>
            <a:off x="381000" y="6248400"/>
            <a:ext cx="8459788" cy="0"/>
          </a:xfrm>
          <a:prstGeom prst="line">
            <a:avLst/>
          </a:prstGeom>
          <a:noFill/>
          <a:ln w="3175">
            <a:solidFill>
              <a:srgbClr val="646464"/>
            </a:solidFill>
            <a:round/>
            <a:headEnd/>
            <a:tailEnd/>
          </a:ln>
        </p:spPr>
        <p:txBody>
          <a:bodyPr wrap="none" anchor="ctr"/>
          <a:lstStyle/>
          <a:p>
            <a:pPr>
              <a:defRPr/>
            </a:pPr>
            <a:endParaRPr lang="en-US" dirty="0"/>
          </a:p>
        </p:txBody>
      </p:sp>
      <p:sp>
        <p:nvSpPr>
          <p:cNvPr id="16" name="Rectangle 12"/>
          <p:cNvSpPr>
            <a:spLocks noChangeArrowheads="1"/>
          </p:cNvSpPr>
          <p:nvPr userDrawn="1"/>
        </p:nvSpPr>
        <p:spPr bwMode="auto">
          <a:xfrm>
            <a:off x="304800" y="6400800"/>
            <a:ext cx="830356"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June 2020</a:t>
            </a:r>
          </a:p>
        </p:txBody>
      </p:sp>
      <p:sp>
        <p:nvSpPr>
          <p:cNvPr id="12" name="Rectangle 12"/>
          <p:cNvSpPr>
            <a:spLocks noChangeArrowheads="1"/>
          </p:cNvSpPr>
          <p:nvPr userDrawn="1"/>
        </p:nvSpPr>
        <p:spPr bwMode="auto">
          <a:xfrm>
            <a:off x="2209800" y="6400800"/>
            <a:ext cx="44958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13" name="Picture 12" descr="C:\Users\grapes software\Documents\Personal\Treslaw-Visiting-Card.png"/>
          <p:cNvPicPr/>
          <p:nvPr userDrawn="1"/>
        </p:nvPicPr>
        <p:blipFill>
          <a:blip r:embed="rId2" cstate="print">
            <a:lum bright="4000" contrast="51000"/>
          </a:blip>
          <a:srcRect/>
          <a:stretch>
            <a:fillRect/>
          </a:stretch>
        </p:blipFill>
        <p:spPr bwMode="auto">
          <a:xfrm>
            <a:off x="7010401" y="6324600"/>
            <a:ext cx="1981199" cy="447675"/>
          </a:xfrm>
          <a:prstGeom prst="rect">
            <a:avLst/>
          </a:prstGeom>
          <a:noFill/>
          <a:ln w="9525">
            <a:noFill/>
            <a:miter lim="800000"/>
            <a:headEnd/>
            <a:tailEnd/>
          </a:ln>
        </p:spPr>
      </p:pic>
    </p:spTree>
    <p:extLst>
      <p:ext uri="{BB962C8B-B14F-4D97-AF65-F5344CB8AC3E}">
        <p14:creationId xmlns:p14="http://schemas.microsoft.com/office/powerpoint/2010/main" val="504982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 Smaller Fo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57200" y="200025"/>
            <a:ext cx="8232775" cy="606425"/>
          </a:xfrm>
          <a:prstGeom prst="rect">
            <a:avLst/>
          </a:prstGeom>
          <a:noFill/>
          <a:ln w="9525">
            <a:noFill/>
            <a:miter lim="800000"/>
            <a:headEnd/>
            <a:tailEnd/>
          </a:ln>
        </p:spPr>
        <p:txBody>
          <a:bodyPr vert="horz" wrap="square" lIns="0" tIns="36000" rIns="0" bIns="0" numCol="1" anchor="ctr" anchorCtr="0" compatLnSpc="1">
            <a:prstTxWarp prst="textNoShape">
              <a:avLst/>
            </a:prstTxWarp>
          </a:bodyPr>
          <a:lstStyle>
            <a:lvl1pPr>
              <a:defRPr lang="en-US" sz="2400" b="1" dirty="0" smtClean="0">
                <a:solidFill>
                  <a:schemeClr val="accent6">
                    <a:lumMod val="75000"/>
                  </a:schemeClr>
                </a:solidFill>
                <a:latin typeface="+mj-lt"/>
                <a:ea typeface="+mj-ea"/>
                <a:cs typeface="+mj-cs"/>
              </a:defRPr>
            </a:lvl1pPr>
          </a:lstStyle>
          <a:p>
            <a:pPr lvl="0"/>
            <a:r>
              <a:rPr lang="en-US" dirty="0"/>
              <a:t>Click to edit Master title style</a:t>
            </a:r>
          </a:p>
        </p:txBody>
      </p:sp>
      <p:sp>
        <p:nvSpPr>
          <p:cNvPr id="7" name="Line 6"/>
          <p:cNvSpPr>
            <a:spLocks noChangeShapeType="1"/>
          </p:cNvSpPr>
          <p:nvPr userDrawn="1"/>
        </p:nvSpPr>
        <p:spPr bwMode="auto">
          <a:xfrm>
            <a:off x="455613" y="838200"/>
            <a:ext cx="8229600" cy="0"/>
          </a:xfrm>
          <a:prstGeom prst="line">
            <a:avLst/>
          </a:prstGeom>
          <a:noFill/>
          <a:ln w="19050">
            <a:solidFill>
              <a:schemeClr val="accent6">
                <a:lumMod val="75000"/>
              </a:schemeClr>
            </a:solidFill>
            <a:round/>
            <a:headEnd/>
            <a:tailEnd/>
          </a:ln>
        </p:spPr>
        <p:txBody>
          <a:bodyPr wrap="none" anchor="ctr"/>
          <a:lstStyle/>
          <a:p>
            <a:pPr algn="l" rtl="0" eaLnBrk="0" fontAlgn="base" hangingPunct="0">
              <a:spcBef>
                <a:spcPct val="0"/>
              </a:spcBef>
              <a:spcAft>
                <a:spcPct val="0"/>
              </a:spcAft>
              <a:defRPr/>
            </a:pPr>
            <a:endParaRPr lang="en-US" sz="2400" kern="1200" dirty="0">
              <a:solidFill>
                <a:schemeClr val="tx1"/>
              </a:solidFill>
              <a:latin typeface="Arial" charset="0"/>
              <a:ea typeface="+mn-ea"/>
              <a:cs typeface="Arial" charset="0"/>
            </a:endParaRPr>
          </a:p>
        </p:txBody>
      </p:sp>
      <p:sp>
        <p:nvSpPr>
          <p:cNvPr id="8" name="Line 8"/>
          <p:cNvSpPr>
            <a:spLocks noChangeShapeType="1"/>
          </p:cNvSpPr>
          <p:nvPr userDrawn="1"/>
        </p:nvSpPr>
        <p:spPr bwMode="auto">
          <a:xfrm>
            <a:off x="455613" y="200025"/>
            <a:ext cx="8229600" cy="0"/>
          </a:xfrm>
          <a:prstGeom prst="line">
            <a:avLst/>
          </a:prstGeom>
          <a:noFill/>
          <a:ln w="6350">
            <a:solidFill>
              <a:srgbClr val="646464"/>
            </a:solidFill>
            <a:round/>
            <a:headEnd/>
            <a:tailEnd/>
          </a:ln>
        </p:spPr>
        <p:txBody>
          <a:bodyPr wrap="none" anchor="ctr"/>
          <a:lstStyle/>
          <a:p>
            <a:pPr>
              <a:defRPr/>
            </a:pPr>
            <a:endParaRPr lang="en-US" dirty="0"/>
          </a:p>
        </p:txBody>
      </p:sp>
      <p:sp>
        <p:nvSpPr>
          <p:cNvPr id="11" name="Line 7"/>
          <p:cNvSpPr>
            <a:spLocks noChangeShapeType="1"/>
          </p:cNvSpPr>
          <p:nvPr userDrawn="1"/>
        </p:nvSpPr>
        <p:spPr bwMode="auto">
          <a:xfrm>
            <a:off x="381000" y="6248400"/>
            <a:ext cx="8459788" cy="0"/>
          </a:xfrm>
          <a:prstGeom prst="line">
            <a:avLst/>
          </a:prstGeom>
          <a:noFill/>
          <a:ln w="3175">
            <a:solidFill>
              <a:srgbClr val="646464"/>
            </a:solidFill>
            <a:round/>
            <a:headEnd/>
            <a:tailEnd/>
          </a:ln>
        </p:spPr>
        <p:txBody>
          <a:bodyPr wrap="none" anchor="ctr"/>
          <a:lstStyle/>
          <a:p>
            <a:pPr>
              <a:defRPr/>
            </a:pPr>
            <a:endParaRPr lang="en-US" dirty="0"/>
          </a:p>
        </p:txBody>
      </p:sp>
      <p:sp>
        <p:nvSpPr>
          <p:cNvPr id="16" name="Rectangle 3"/>
          <p:cNvSpPr>
            <a:spLocks noGrp="1" noChangeArrowheads="1"/>
          </p:cNvSpPr>
          <p:nvPr>
            <p:ph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92100" marR="0" indent="-29210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Ø"/>
              <a:tabLst/>
              <a:defRPr lang="en-US" sz="1800" dirty="0" smtClean="0">
                <a:solidFill>
                  <a:srgbClr val="000000"/>
                </a:solidFill>
                <a:latin typeface="Calibri" pitchFamily="34" charset="0"/>
                <a:ea typeface="+mn-ea"/>
                <a:cs typeface="+mn-cs"/>
              </a:defRPr>
            </a:lvl1pPr>
            <a:lvl2pPr marL="635000" marR="0" indent="-2857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2pPr>
            <a:lvl3pPr marL="5143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Symbol" pitchFamily="18" charset="2"/>
              <a:buChar char="-"/>
              <a:tabLst/>
              <a:defRPr lang="en-US" sz="1800" dirty="0" smtClean="0">
                <a:solidFill>
                  <a:srgbClr val="000000"/>
                </a:solidFill>
                <a:latin typeface="Calibri" pitchFamily="34" charset="0"/>
                <a:ea typeface="+mn-ea"/>
                <a:cs typeface="+mn-cs"/>
              </a:defRPr>
            </a:lvl3pPr>
            <a:lvl4pPr marL="68580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4pPr>
            <a:lvl5pPr marL="8572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lang="en-US" sz="1800" dirty="0" smtClean="0">
                <a:solidFill>
                  <a:srgbClr val="000000"/>
                </a:solidFill>
                <a:latin typeface="Calibri" pitchFamily="34" charset="0"/>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12"/>
          <p:cNvSpPr>
            <a:spLocks noChangeArrowheads="1"/>
          </p:cNvSpPr>
          <p:nvPr userDrawn="1"/>
        </p:nvSpPr>
        <p:spPr bwMode="auto">
          <a:xfrm>
            <a:off x="2209800" y="6400800"/>
            <a:ext cx="44958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10" name="Picture 9" descr="C:\Users\grapes software\Documents\Personal\Treslaw-Visiting-Card.png"/>
          <p:cNvPicPr/>
          <p:nvPr userDrawn="1"/>
        </p:nvPicPr>
        <p:blipFill>
          <a:blip r:embed="rId2" cstate="print">
            <a:lum bright="4000" contrast="51000"/>
          </a:blip>
          <a:srcRect/>
          <a:stretch>
            <a:fillRect/>
          </a:stretch>
        </p:blipFill>
        <p:spPr bwMode="auto">
          <a:xfrm>
            <a:off x="7010401" y="6324600"/>
            <a:ext cx="1981199" cy="447675"/>
          </a:xfrm>
          <a:prstGeom prst="rect">
            <a:avLst/>
          </a:prstGeom>
          <a:noFill/>
          <a:ln w="9525">
            <a:noFill/>
            <a:miter lim="800000"/>
            <a:headEnd/>
            <a:tailEnd/>
          </a:ln>
        </p:spPr>
      </p:pic>
      <p:sp>
        <p:nvSpPr>
          <p:cNvPr id="13" name="Rectangle 12"/>
          <p:cNvSpPr>
            <a:spLocks noChangeArrowheads="1"/>
          </p:cNvSpPr>
          <p:nvPr userDrawn="1"/>
        </p:nvSpPr>
        <p:spPr bwMode="auto">
          <a:xfrm>
            <a:off x="304800" y="6400800"/>
            <a:ext cx="830356"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June 2020</a:t>
            </a:r>
          </a:p>
        </p:txBody>
      </p:sp>
    </p:spTree>
    <p:extLst>
      <p:ext uri="{BB962C8B-B14F-4D97-AF65-F5344CB8AC3E}">
        <p14:creationId xmlns:p14="http://schemas.microsoft.com/office/powerpoint/2010/main" val="164096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Rounded Rectangle 5"/>
          <p:cNvSpPr/>
          <p:nvPr userDrawn="1"/>
        </p:nvSpPr>
        <p:spPr bwMode="auto">
          <a:xfrm>
            <a:off x="533400" y="914400"/>
            <a:ext cx="8229600" cy="2895600"/>
          </a:xfrm>
          <a:prstGeom prst="roundRect">
            <a:avLst/>
          </a:prstGeom>
          <a:solidFill>
            <a:schemeClr val="bg1">
              <a:lumMod val="8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kern="1200" cap="none" normalizeH="0" baseline="0">
              <a:ln>
                <a:noFill/>
              </a:ln>
              <a:solidFill>
                <a:schemeClr val="tx1"/>
              </a:solidFill>
              <a:effectLst/>
              <a:latin typeface="Arial" charset="0"/>
              <a:ea typeface="+mn-ea"/>
              <a:cs typeface="Arial" charset="0"/>
            </a:endParaRPr>
          </a:p>
        </p:txBody>
      </p:sp>
      <p:sp>
        <p:nvSpPr>
          <p:cNvPr id="7" name="Text Placeholder 2"/>
          <p:cNvSpPr>
            <a:spLocks noGrp="1"/>
          </p:cNvSpPr>
          <p:nvPr>
            <p:ph type="body" idx="11" hasCustomPrompt="1"/>
          </p:nvPr>
        </p:nvSpPr>
        <p:spPr>
          <a:xfrm>
            <a:off x="6324600" y="3352800"/>
            <a:ext cx="2209800" cy="381000"/>
          </a:xfrm>
        </p:spPr>
        <p:txBody>
          <a:bodyPr anchor="t"/>
          <a:lstStyle>
            <a:lvl1pPr marL="0" indent="0" algn="r">
              <a:buNone/>
              <a:defRPr sz="2000" b="1">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enter date</a:t>
            </a:r>
          </a:p>
        </p:txBody>
      </p:sp>
      <p:cxnSp>
        <p:nvCxnSpPr>
          <p:cNvPr id="10" name="Straight Connector 9"/>
          <p:cNvCxnSpPr/>
          <p:nvPr userDrawn="1"/>
        </p:nvCxnSpPr>
        <p:spPr bwMode="auto">
          <a:xfrm>
            <a:off x="533400" y="2819400"/>
            <a:ext cx="8229600" cy="0"/>
          </a:xfrm>
          <a:prstGeom prst="line">
            <a:avLst/>
          </a:prstGeom>
          <a:solidFill>
            <a:schemeClr val="accent1"/>
          </a:solidFill>
          <a:ln w="19050" cap="rnd" cmpd="sng" algn="ctr">
            <a:solidFill>
              <a:schemeClr val="bg1"/>
            </a:solidFill>
            <a:prstDash val="solid"/>
            <a:round/>
            <a:headEnd type="none" w="med" len="med"/>
            <a:tailEnd type="none" w="med" len="med"/>
          </a:ln>
          <a:effectLst/>
        </p:spPr>
      </p:cxnSp>
      <p:sp>
        <p:nvSpPr>
          <p:cNvPr id="8" name="Rectangle 12"/>
          <p:cNvSpPr>
            <a:spLocks noChangeArrowheads="1"/>
          </p:cNvSpPr>
          <p:nvPr userDrawn="1"/>
        </p:nvSpPr>
        <p:spPr bwMode="auto">
          <a:xfrm>
            <a:off x="6705600" y="6324600"/>
            <a:ext cx="21336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9" name="Picture 8" descr="C:\Users\grapes software\Documents\Personal\Treslaw-Visiting-Card.png"/>
          <p:cNvPicPr/>
          <p:nvPr userDrawn="1"/>
        </p:nvPicPr>
        <p:blipFill>
          <a:blip r:embed="rId2" cstate="print">
            <a:lum bright="4000" contrast="51000"/>
          </a:blip>
          <a:srcRect/>
          <a:stretch>
            <a:fillRect/>
          </a:stretch>
        </p:blipFill>
        <p:spPr bwMode="auto">
          <a:xfrm>
            <a:off x="1066800" y="1371600"/>
            <a:ext cx="3657600" cy="914400"/>
          </a:xfrm>
          <a:prstGeom prst="rect">
            <a:avLst/>
          </a:prstGeom>
          <a:noFill/>
          <a:ln w="9525">
            <a:noFill/>
            <a:miter lim="800000"/>
            <a:headEnd/>
            <a:tailEnd/>
          </a:ln>
        </p:spPr>
      </p:pic>
      <p:sp>
        <p:nvSpPr>
          <p:cNvPr id="11" name="Round Same Side Corner Rectangle 10"/>
          <p:cNvSpPr/>
          <p:nvPr userDrawn="1"/>
        </p:nvSpPr>
        <p:spPr bwMode="auto">
          <a:xfrm rot="10800000">
            <a:off x="533400" y="2819400"/>
            <a:ext cx="8229600" cy="990600"/>
          </a:xfrm>
          <a:prstGeom prst="round2SameRect">
            <a:avLst/>
          </a:prstGeom>
          <a:solidFill>
            <a:schemeClr val="accent1"/>
          </a:solidFill>
          <a:ln w="25400"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a:ln>
                <a:noFill/>
              </a:ln>
              <a:solidFill>
                <a:schemeClr val="tx1"/>
              </a:solidFill>
              <a:effectLst/>
              <a:latin typeface="Arial" charset="0"/>
              <a:ea typeface="+mn-ea"/>
              <a:cs typeface="Arial" charset="0"/>
            </a:endParaRPr>
          </a:p>
        </p:txBody>
      </p:sp>
      <p:sp>
        <p:nvSpPr>
          <p:cNvPr id="3" name="Text Placeholder 2"/>
          <p:cNvSpPr>
            <a:spLocks noGrp="1"/>
          </p:cNvSpPr>
          <p:nvPr>
            <p:ph type="body" idx="1"/>
          </p:nvPr>
        </p:nvSpPr>
        <p:spPr>
          <a:xfrm>
            <a:off x="533400" y="2819401"/>
            <a:ext cx="7772400" cy="990600"/>
          </a:xfrm>
        </p:spPr>
        <p:txBody>
          <a:bodyPr anchor="t"/>
          <a:lstStyle>
            <a:lvl1pPr marL="0" indent="0" algn="l">
              <a:buNone/>
              <a:defRPr sz="28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1717404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Section Split Slide">
    <p:spTree>
      <p:nvGrpSpPr>
        <p:cNvPr id="1" name=""/>
        <p:cNvGrpSpPr/>
        <p:nvPr/>
      </p:nvGrpSpPr>
      <p:grpSpPr>
        <a:xfrm>
          <a:off x="0" y="0"/>
          <a:ext cx="0" cy="0"/>
          <a:chOff x="0" y="0"/>
          <a:chExt cx="0" cy="0"/>
        </a:xfrm>
      </p:grpSpPr>
      <p:sp>
        <p:nvSpPr>
          <p:cNvPr id="10" name="Rounded Rectangle 9"/>
          <p:cNvSpPr/>
          <p:nvPr userDrawn="1"/>
        </p:nvSpPr>
        <p:spPr bwMode="auto">
          <a:xfrm>
            <a:off x="533400" y="914400"/>
            <a:ext cx="8229600" cy="2895600"/>
          </a:xfrm>
          <a:prstGeom prst="roundRect">
            <a:avLst/>
          </a:prstGeom>
          <a:solidFill>
            <a:schemeClr val="tx1">
              <a:lumMod val="75000"/>
            </a:schemeClr>
          </a:solidFill>
          <a:ln w="9525" cap="flat" cmpd="sng" algn="ctr">
            <a:no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a:xfrm>
            <a:off x="533400" y="914400"/>
            <a:ext cx="8229599" cy="2895600"/>
          </a:xfrm>
          <a:prstGeom prst="rect">
            <a:avLst/>
          </a:prstGeom>
        </p:spPr>
        <p:txBody>
          <a:bodyPr/>
          <a:lstStyle>
            <a:lvl1pPr>
              <a:defRPr sz="4000">
                <a:solidFill>
                  <a:schemeClr val="bg1"/>
                </a:solidFill>
              </a:defRPr>
            </a:lvl1pPr>
          </a:lstStyle>
          <a:p>
            <a:br>
              <a:rPr lang="en-US" dirty="0"/>
            </a:br>
            <a:br>
              <a:rPr lang="en-US" dirty="0"/>
            </a:br>
            <a:r>
              <a:rPr lang="en-US" dirty="0"/>
              <a:t>Click to edit</a:t>
            </a:r>
          </a:p>
        </p:txBody>
      </p:sp>
    </p:spTree>
    <p:extLst>
      <p:ext uri="{BB962C8B-B14F-4D97-AF65-F5344CB8AC3E}">
        <p14:creationId xmlns:p14="http://schemas.microsoft.com/office/powerpoint/2010/main" val="347566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lete 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1596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aphicFrame>
        <p:nvGraphicFramePr>
          <p:cNvPr id="3" name="Table 2"/>
          <p:cNvGraphicFramePr>
            <a:graphicFrameLocks noGrp="1"/>
          </p:cNvGraphicFramePr>
          <p:nvPr userDrawn="1"/>
        </p:nvGraphicFramePr>
        <p:xfrm>
          <a:off x="-19" y="5455920"/>
          <a:ext cx="9144019" cy="792480"/>
        </p:xfrm>
        <a:graphic>
          <a:graphicData uri="http://schemas.openxmlformats.org/drawingml/2006/table">
            <a:tbl>
              <a:tblPr firstRow="1" bandRow="1">
                <a:tableStyleId>{F5AB1C69-6EDB-4FF4-983F-18BD219EF322}</a:tableStyleId>
              </a:tblPr>
              <a:tblGrid>
                <a:gridCol w="315311">
                  <a:extLst>
                    <a:ext uri="{9D8B030D-6E8A-4147-A177-3AD203B41FA5}">
                      <a16:colId xmlns:a16="http://schemas.microsoft.com/office/drawing/2014/main" val="20000"/>
                    </a:ext>
                  </a:extLst>
                </a:gridCol>
                <a:gridCol w="315311">
                  <a:extLst>
                    <a:ext uri="{9D8B030D-6E8A-4147-A177-3AD203B41FA5}">
                      <a16:colId xmlns:a16="http://schemas.microsoft.com/office/drawing/2014/main" val="20001"/>
                    </a:ext>
                  </a:extLst>
                </a:gridCol>
                <a:gridCol w="315311">
                  <a:extLst>
                    <a:ext uri="{9D8B030D-6E8A-4147-A177-3AD203B41FA5}">
                      <a16:colId xmlns:a16="http://schemas.microsoft.com/office/drawing/2014/main" val="20002"/>
                    </a:ext>
                  </a:extLst>
                </a:gridCol>
                <a:gridCol w="315311">
                  <a:extLst>
                    <a:ext uri="{9D8B030D-6E8A-4147-A177-3AD203B41FA5}">
                      <a16:colId xmlns:a16="http://schemas.microsoft.com/office/drawing/2014/main" val="20003"/>
                    </a:ext>
                  </a:extLst>
                </a:gridCol>
                <a:gridCol w="315311">
                  <a:extLst>
                    <a:ext uri="{9D8B030D-6E8A-4147-A177-3AD203B41FA5}">
                      <a16:colId xmlns:a16="http://schemas.microsoft.com/office/drawing/2014/main" val="20004"/>
                    </a:ext>
                  </a:extLst>
                </a:gridCol>
                <a:gridCol w="315311">
                  <a:extLst>
                    <a:ext uri="{9D8B030D-6E8A-4147-A177-3AD203B41FA5}">
                      <a16:colId xmlns:a16="http://schemas.microsoft.com/office/drawing/2014/main" val="20005"/>
                    </a:ext>
                  </a:extLst>
                </a:gridCol>
                <a:gridCol w="315311">
                  <a:extLst>
                    <a:ext uri="{9D8B030D-6E8A-4147-A177-3AD203B41FA5}">
                      <a16:colId xmlns:a16="http://schemas.microsoft.com/office/drawing/2014/main" val="20006"/>
                    </a:ext>
                  </a:extLst>
                </a:gridCol>
                <a:gridCol w="315311">
                  <a:extLst>
                    <a:ext uri="{9D8B030D-6E8A-4147-A177-3AD203B41FA5}">
                      <a16:colId xmlns:a16="http://schemas.microsoft.com/office/drawing/2014/main" val="20007"/>
                    </a:ext>
                  </a:extLst>
                </a:gridCol>
                <a:gridCol w="315311">
                  <a:extLst>
                    <a:ext uri="{9D8B030D-6E8A-4147-A177-3AD203B41FA5}">
                      <a16:colId xmlns:a16="http://schemas.microsoft.com/office/drawing/2014/main" val="20008"/>
                    </a:ext>
                  </a:extLst>
                </a:gridCol>
                <a:gridCol w="315311">
                  <a:extLst>
                    <a:ext uri="{9D8B030D-6E8A-4147-A177-3AD203B41FA5}">
                      <a16:colId xmlns:a16="http://schemas.microsoft.com/office/drawing/2014/main" val="20009"/>
                    </a:ext>
                  </a:extLst>
                </a:gridCol>
                <a:gridCol w="315311">
                  <a:extLst>
                    <a:ext uri="{9D8B030D-6E8A-4147-A177-3AD203B41FA5}">
                      <a16:colId xmlns:a16="http://schemas.microsoft.com/office/drawing/2014/main" val="20010"/>
                    </a:ext>
                  </a:extLst>
                </a:gridCol>
                <a:gridCol w="315311">
                  <a:extLst>
                    <a:ext uri="{9D8B030D-6E8A-4147-A177-3AD203B41FA5}">
                      <a16:colId xmlns:a16="http://schemas.microsoft.com/office/drawing/2014/main" val="20011"/>
                    </a:ext>
                  </a:extLst>
                </a:gridCol>
                <a:gridCol w="315311">
                  <a:extLst>
                    <a:ext uri="{9D8B030D-6E8A-4147-A177-3AD203B41FA5}">
                      <a16:colId xmlns:a16="http://schemas.microsoft.com/office/drawing/2014/main" val="20012"/>
                    </a:ext>
                  </a:extLst>
                </a:gridCol>
                <a:gridCol w="315311">
                  <a:extLst>
                    <a:ext uri="{9D8B030D-6E8A-4147-A177-3AD203B41FA5}">
                      <a16:colId xmlns:a16="http://schemas.microsoft.com/office/drawing/2014/main" val="20013"/>
                    </a:ext>
                  </a:extLst>
                </a:gridCol>
                <a:gridCol w="315311">
                  <a:extLst>
                    <a:ext uri="{9D8B030D-6E8A-4147-A177-3AD203B41FA5}">
                      <a16:colId xmlns:a16="http://schemas.microsoft.com/office/drawing/2014/main" val="20014"/>
                    </a:ext>
                  </a:extLst>
                </a:gridCol>
                <a:gridCol w="315311">
                  <a:extLst>
                    <a:ext uri="{9D8B030D-6E8A-4147-A177-3AD203B41FA5}">
                      <a16:colId xmlns:a16="http://schemas.microsoft.com/office/drawing/2014/main" val="20015"/>
                    </a:ext>
                  </a:extLst>
                </a:gridCol>
                <a:gridCol w="315311">
                  <a:extLst>
                    <a:ext uri="{9D8B030D-6E8A-4147-A177-3AD203B41FA5}">
                      <a16:colId xmlns:a16="http://schemas.microsoft.com/office/drawing/2014/main" val="20016"/>
                    </a:ext>
                  </a:extLst>
                </a:gridCol>
                <a:gridCol w="315311">
                  <a:extLst>
                    <a:ext uri="{9D8B030D-6E8A-4147-A177-3AD203B41FA5}">
                      <a16:colId xmlns:a16="http://schemas.microsoft.com/office/drawing/2014/main" val="20017"/>
                    </a:ext>
                  </a:extLst>
                </a:gridCol>
                <a:gridCol w="315311">
                  <a:extLst>
                    <a:ext uri="{9D8B030D-6E8A-4147-A177-3AD203B41FA5}">
                      <a16:colId xmlns:a16="http://schemas.microsoft.com/office/drawing/2014/main" val="20018"/>
                    </a:ext>
                  </a:extLst>
                </a:gridCol>
                <a:gridCol w="315311">
                  <a:extLst>
                    <a:ext uri="{9D8B030D-6E8A-4147-A177-3AD203B41FA5}">
                      <a16:colId xmlns:a16="http://schemas.microsoft.com/office/drawing/2014/main" val="20019"/>
                    </a:ext>
                  </a:extLst>
                </a:gridCol>
                <a:gridCol w="315311">
                  <a:extLst>
                    <a:ext uri="{9D8B030D-6E8A-4147-A177-3AD203B41FA5}">
                      <a16:colId xmlns:a16="http://schemas.microsoft.com/office/drawing/2014/main" val="20020"/>
                    </a:ext>
                  </a:extLst>
                </a:gridCol>
                <a:gridCol w="315311">
                  <a:extLst>
                    <a:ext uri="{9D8B030D-6E8A-4147-A177-3AD203B41FA5}">
                      <a16:colId xmlns:a16="http://schemas.microsoft.com/office/drawing/2014/main" val="20021"/>
                    </a:ext>
                  </a:extLst>
                </a:gridCol>
                <a:gridCol w="315311">
                  <a:extLst>
                    <a:ext uri="{9D8B030D-6E8A-4147-A177-3AD203B41FA5}">
                      <a16:colId xmlns:a16="http://schemas.microsoft.com/office/drawing/2014/main" val="20022"/>
                    </a:ext>
                  </a:extLst>
                </a:gridCol>
                <a:gridCol w="315311">
                  <a:extLst>
                    <a:ext uri="{9D8B030D-6E8A-4147-A177-3AD203B41FA5}">
                      <a16:colId xmlns:a16="http://schemas.microsoft.com/office/drawing/2014/main" val="20023"/>
                    </a:ext>
                  </a:extLst>
                </a:gridCol>
                <a:gridCol w="315311">
                  <a:extLst>
                    <a:ext uri="{9D8B030D-6E8A-4147-A177-3AD203B41FA5}">
                      <a16:colId xmlns:a16="http://schemas.microsoft.com/office/drawing/2014/main" val="20024"/>
                    </a:ext>
                  </a:extLst>
                </a:gridCol>
                <a:gridCol w="315311">
                  <a:extLst>
                    <a:ext uri="{9D8B030D-6E8A-4147-A177-3AD203B41FA5}">
                      <a16:colId xmlns:a16="http://schemas.microsoft.com/office/drawing/2014/main" val="20025"/>
                    </a:ext>
                  </a:extLst>
                </a:gridCol>
                <a:gridCol w="315311">
                  <a:extLst>
                    <a:ext uri="{9D8B030D-6E8A-4147-A177-3AD203B41FA5}">
                      <a16:colId xmlns:a16="http://schemas.microsoft.com/office/drawing/2014/main" val="20026"/>
                    </a:ext>
                  </a:extLst>
                </a:gridCol>
                <a:gridCol w="315311">
                  <a:extLst>
                    <a:ext uri="{9D8B030D-6E8A-4147-A177-3AD203B41FA5}">
                      <a16:colId xmlns:a16="http://schemas.microsoft.com/office/drawing/2014/main" val="20027"/>
                    </a:ext>
                  </a:extLst>
                </a:gridCol>
                <a:gridCol w="315311">
                  <a:extLst>
                    <a:ext uri="{9D8B030D-6E8A-4147-A177-3AD203B41FA5}">
                      <a16:colId xmlns:a16="http://schemas.microsoft.com/office/drawing/2014/main" val="20028"/>
                    </a:ext>
                  </a:extLst>
                </a:gridCol>
              </a:tblGrid>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 bg1="lt1" tx1="dk1" bg2="lt2" tx2="dk2" accent1="accent1" accent2="accent2" accent3="accent3" accent4="accent4" accent5="accent5" accent6="accent6" hlink="hlink" folHlink="folHlink"/>
  <p:sldLayoutIdLst>
    <p:sldLayoutId id="2147484522" r:id="rId1"/>
    <p:sldLayoutId id="2147484523" r:id="rId2"/>
    <p:sldLayoutId id="2147484524" r:id="rId3"/>
    <p:sldLayoutId id="2147484525" r:id="rId4"/>
    <p:sldLayoutId id="2147484526" r:id="rId5"/>
  </p:sldLayoutIdLst>
  <p:hf hdr="0" ftr="0" dt="0"/>
  <p:txStyles>
    <p:titleStyle>
      <a:lvl1pPr algn="l" rtl="0" eaLnBrk="0" fontAlgn="base" hangingPunct="0">
        <a:lnSpc>
          <a:spcPct val="85000"/>
        </a:lnSpc>
        <a:spcBef>
          <a:spcPct val="0"/>
        </a:spcBef>
        <a:spcAft>
          <a:spcPct val="0"/>
        </a:spcAft>
        <a:defRPr sz="2400" b="1">
          <a:solidFill>
            <a:srgbClr val="000000"/>
          </a:solidFill>
          <a:latin typeface="+mj-lt"/>
          <a:ea typeface="+mj-ea"/>
          <a:cs typeface="+mj-cs"/>
        </a:defRPr>
      </a:lvl1pPr>
      <a:lvl2pPr algn="l" rtl="0" eaLnBrk="0" fontAlgn="base" hangingPunct="0">
        <a:lnSpc>
          <a:spcPct val="85000"/>
        </a:lnSpc>
        <a:spcBef>
          <a:spcPct val="0"/>
        </a:spcBef>
        <a:spcAft>
          <a:spcPct val="0"/>
        </a:spcAft>
        <a:defRPr sz="3000" b="1">
          <a:solidFill>
            <a:srgbClr val="000000"/>
          </a:solidFill>
          <a:latin typeface="Arial" charset="0"/>
        </a:defRPr>
      </a:lvl2pPr>
      <a:lvl3pPr algn="l" rtl="0" eaLnBrk="0" fontAlgn="base" hangingPunct="0">
        <a:lnSpc>
          <a:spcPct val="85000"/>
        </a:lnSpc>
        <a:spcBef>
          <a:spcPct val="0"/>
        </a:spcBef>
        <a:spcAft>
          <a:spcPct val="0"/>
        </a:spcAft>
        <a:defRPr sz="3000" b="1">
          <a:solidFill>
            <a:srgbClr val="000000"/>
          </a:solidFill>
          <a:latin typeface="Arial" charset="0"/>
        </a:defRPr>
      </a:lvl3pPr>
      <a:lvl4pPr algn="l" rtl="0" eaLnBrk="0" fontAlgn="base" hangingPunct="0">
        <a:lnSpc>
          <a:spcPct val="85000"/>
        </a:lnSpc>
        <a:spcBef>
          <a:spcPct val="0"/>
        </a:spcBef>
        <a:spcAft>
          <a:spcPct val="0"/>
        </a:spcAft>
        <a:defRPr sz="3000" b="1">
          <a:solidFill>
            <a:srgbClr val="000000"/>
          </a:solidFill>
          <a:latin typeface="Arial" charset="0"/>
        </a:defRPr>
      </a:lvl4pPr>
      <a:lvl5pPr algn="l" rtl="0" eaLnBrk="0" fontAlgn="base" hangingPunct="0">
        <a:lnSpc>
          <a:spcPct val="85000"/>
        </a:lnSpc>
        <a:spcBef>
          <a:spcPct val="0"/>
        </a:spcBef>
        <a:spcAft>
          <a:spcPct val="0"/>
        </a:spcAft>
        <a:defRPr sz="3000" b="1">
          <a:solidFill>
            <a:srgbClr val="000000"/>
          </a:solidFill>
          <a:latin typeface="Arial" charset="0"/>
        </a:defRPr>
      </a:lvl5pPr>
      <a:lvl6pPr marL="457200" algn="l" rtl="0" fontAlgn="base">
        <a:lnSpc>
          <a:spcPct val="85000"/>
        </a:lnSpc>
        <a:spcBef>
          <a:spcPct val="0"/>
        </a:spcBef>
        <a:spcAft>
          <a:spcPct val="0"/>
        </a:spcAft>
        <a:defRPr sz="3000" b="1">
          <a:solidFill>
            <a:srgbClr val="646464"/>
          </a:solidFill>
          <a:latin typeface="Arial" charset="0"/>
        </a:defRPr>
      </a:lvl6pPr>
      <a:lvl7pPr marL="914400" algn="l" rtl="0" fontAlgn="base">
        <a:lnSpc>
          <a:spcPct val="85000"/>
        </a:lnSpc>
        <a:spcBef>
          <a:spcPct val="0"/>
        </a:spcBef>
        <a:spcAft>
          <a:spcPct val="0"/>
        </a:spcAft>
        <a:defRPr sz="3000" b="1">
          <a:solidFill>
            <a:srgbClr val="646464"/>
          </a:solidFill>
          <a:latin typeface="Arial" charset="0"/>
        </a:defRPr>
      </a:lvl7pPr>
      <a:lvl8pPr marL="1371600" algn="l" rtl="0" fontAlgn="base">
        <a:lnSpc>
          <a:spcPct val="85000"/>
        </a:lnSpc>
        <a:spcBef>
          <a:spcPct val="0"/>
        </a:spcBef>
        <a:spcAft>
          <a:spcPct val="0"/>
        </a:spcAft>
        <a:defRPr sz="3000" b="1">
          <a:solidFill>
            <a:srgbClr val="646464"/>
          </a:solidFill>
          <a:latin typeface="Arial" charset="0"/>
        </a:defRPr>
      </a:lvl8pPr>
      <a:lvl9pPr marL="1828800" algn="l" rtl="0" fontAlgn="base">
        <a:lnSpc>
          <a:spcPct val="85000"/>
        </a:lnSpc>
        <a:spcBef>
          <a:spcPct val="0"/>
        </a:spcBef>
        <a:spcAft>
          <a:spcPct val="0"/>
        </a:spcAft>
        <a:defRPr sz="3000" b="1">
          <a:solidFill>
            <a:srgbClr val="646464"/>
          </a:solidFill>
          <a:latin typeface="Arial" charset="0"/>
        </a:defRPr>
      </a:lvl9pPr>
    </p:titleStyle>
    <p:bodyStyle>
      <a:lvl1pPr marL="171450" indent="-171450" algn="l" rtl="0" eaLnBrk="0" fontAlgn="base" hangingPunct="0">
        <a:spcBef>
          <a:spcPts val="900"/>
        </a:spcBef>
        <a:spcAft>
          <a:spcPct val="0"/>
        </a:spcAft>
        <a:buClr>
          <a:schemeClr val="tx1">
            <a:lumMod val="75000"/>
          </a:schemeClr>
        </a:buClr>
        <a:buSzPct val="81000"/>
        <a:buFont typeface="Wingdings" pitchFamily="2" charset="2"/>
        <a:buChar char="Ø"/>
        <a:defRPr sz="1600">
          <a:solidFill>
            <a:srgbClr val="000000"/>
          </a:solidFill>
          <a:latin typeface="Calibri" pitchFamily="34" charset="0"/>
          <a:ea typeface="+mn-ea"/>
          <a:cs typeface="+mn-cs"/>
        </a:defRPr>
      </a:lvl1pPr>
      <a:lvl2pPr marL="342900" indent="-171450" algn="l" rtl="0" eaLnBrk="0" fontAlgn="base" hangingPunct="0">
        <a:spcBef>
          <a:spcPts val="900"/>
        </a:spcBef>
        <a:spcAft>
          <a:spcPct val="0"/>
        </a:spcAft>
        <a:buClr>
          <a:schemeClr val="tx1">
            <a:lumMod val="75000"/>
          </a:schemeClr>
        </a:buClr>
        <a:buSzPct val="81000"/>
        <a:buFont typeface="Wingdings" pitchFamily="2" charset="2"/>
        <a:buChar char="§"/>
        <a:defRPr sz="1600">
          <a:solidFill>
            <a:srgbClr val="000000"/>
          </a:solidFill>
          <a:latin typeface="Calibri" pitchFamily="34" charset="0"/>
        </a:defRPr>
      </a:lvl2pPr>
      <a:lvl3pPr marL="514350" indent="-171450" algn="l" rtl="0" eaLnBrk="0" fontAlgn="base" hangingPunct="0">
        <a:spcBef>
          <a:spcPts val="900"/>
        </a:spcBef>
        <a:spcAft>
          <a:spcPct val="0"/>
        </a:spcAft>
        <a:buClr>
          <a:schemeClr val="tx1">
            <a:lumMod val="75000"/>
          </a:schemeClr>
        </a:buClr>
        <a:buSzPct val="81000"/>
        <a:buFont typeface="Symbol" pitchFamily="18" charset="2"/>
        <a:buChar char="-"/>
        <a:defRPr sz="1600">
          <a:solidFill>
            <a:srgbClr val="000000"/>
          </a:solidFill>
          <a:latin typeface="Calibri" pitchFamily="34" charset="0"/>
        </a:defRPr>
      </a:lvl3pPr>
      <a:lvl4pPr marL="685800" indent="-171450" algn="l" rtl="0" eaLnBrk="0" fontAlgn="base" hangingPunct="0">
        <a:spcBef>
          <a:spcPts val="900"/>
        </a:spcBef>
        <a:spcAft>
          <a:spcPct val="0"/>
        </a:spcAft>
        <a:buClr>
          <a:schemeClr val="tx1">
            <a:lumMod val="75000"/>
          </a:schemeClr>
        </a:buClr>
        <a:buSzPct val="81000"/>
        <a:buFont typeface="Wingdings" pitchFamily="2" charset="2"/>
        <a:buChar char="§"/>
        <a:defRPr sz="1600">
          <a:solidFill>
            <a:srgbClr val="000000"/>
          </a:solidFill>
          <a:latin typeface="Calibri" pitchFamily="34" charset="0"/>
        </a:defRPr>
      </a:lvl4pPr>
      <a:lvl5pPr marL="857250" indent="-171450" algn="l" rtl="0" eaLnBrk="0" fontAlgn="base" hangingPunct="0">
        <a:spcBef>
          <a:spcPts val="900"/>
        </a:spcBef>
        <a:spcAft>
          <a:spcPct val="0"/>
        </a:spcAft>
        <a:buClr>
          <a:schemeClr val="tx1">
            <a:lumMod val="75000"/>
          </a:schemeClr>
        </a:buClr>
        <a:buSzPct val="81000"/>
        <a:buFont typeface="Wingdings" pitchFamily="2" charset="2"/>
        <a:buChar char="§"/>
        <a:defRPr sz="1600">
          <a:solidFill>
            <a:srgbClr val="000000"/>
          </a:solidFill>
          <a:latin typeface="Calibri" pitchFamily="34" charset="0"/>
        </a:defRPr>
      </a:lvl5pPr>
      <a:lvl6pPr marL="22574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1"/>
          </p:nvPr>
        </p:nvSpPr>
        <p:spPr>
          <a:xfrm>
            <a:off x="6248400" y="2438401"/>
            <a:ext cx="2209800" cy="381000"/>
          </a:xfrm>
        </p:spPr>
        <p:txBody>
          <a:bodyPr/>
          <a:lstStyle/>
          <a:p>
            <a:r>
              <a:rPr lang="en-US" dirty="0">
                <a:solidFill>
                  <a:srgbClr val="000000"/>
                </a:solidFill>
              </a:rPr>
              <a:t>June 2020</a:t>
            </a:r>
          </a:p>
        </p:txBody>
      </p:sp>
      <p:sp>
        <p:nvSpPr>
          <p:cNvPr id="8" name="Text Placeholder 7"/>
          <p:cNvSpPr>
            <a:spLocks noGrp="1"/>
          </p:cNvSpPr>
          <p:nvPr>
            <p:ph type="body" idx="1"/>
          </p:nvPr>
        </p:nvSpPr>
        <p:spPr>
          <a:xfrm>
            <a:off x="990600" y="2895600"/>
            <a:ext cx="7315200" cy="990600"/>
          </a:xfrm>
        </p:spPr>
        <p:txBody>
          <a:bodyPr/>
          <a:lstStyle/>
          <a:p>
            <a:r>
              <a:rPr lang="en-US" sz="2000" b="1" dirty="0"/>
              <a:t>Service Exports from India Scheme (SEIS) &amp; </a:t>
            </a:r>
          </a:p>
          <a:p>
            <a:r>
              <a:rPr lang="en-US" sz="2000" b="1" dirty="0"/>
              <a:t>Merchant Exports India Scheme (MEIS) under FTP 2015-20</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16" name="Rectangle 2"/>
          <p:cNvSpPr>
            <a:spLocks noGrp="1" noChangeArrowheads="1"/>
          </p:cNvSpPr>
          <p:nvPr>
            <p:ph type="title"/>
          </p:nvPr>
        </p:nvSpPr>
        <p:spPr/>
        <p:txBody>
          <a:bodyPr/>
          <a:lstStyle/>
          <a:p>
            <a:r>
              <a:rPr lang="en-US"/>
              <a:t>List of  Eligible Services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39126400"/>
              </p:ext>
            </p:extLst>
          </p:nvPr>
        </p:nvGraphicFramePr>
        <p:xfrm>
          <a:off x="457200" y="1356360"/>
          <a:ext cx="8232775" cy="484632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79575">
                  <a:extLst>
                    <a:ext uri="{9D8B030D-6E8A-4147-A177-3AD203B41FA5}">
                      <a16:colId xmlns:a16="http://schemas.microsoft.com/office/drawing/2014/main" val="1019658759"/>
                    </a:ext>
                  </a:extLst>
                </a:gridCol>
              </a:tblGrid>
              <a:tr h="228600">
                <a:tc>
                  <a:txBody>
                    <a:bodyPr/>
                    <a:lstStyle/>
                    <a:p>
                      <a:pPr algn="ctr"/>
                      <a:r>
                        <a:rPr lang="en-IN" sz="1800" dirty="0">
                          <a:solidFill>
                            <a:schemeClr val="bg1"/>
                          </a:solidFill>
                          <a:latin typeface="Calibri" pitchFamily="34" charset="0"/>
                          <a:cs typeface="Calibri" pitchFamily="34" charset="0"/>
                        </a:rPr>
                        <a:t>Sectors</a:t>
                      </a:r>
                      <a:endParaRPr lang="en-US" sz="1800" dirty="0">
                        <a:solidFill>
                          <a:schemeClr val="bg1"/>
                        </a:solidFill>
                        <a:latin typeface="Calibri" pitchFamily="34" charset="0"/>
                        <a:cs typeface="Calibri" pitchFamily="34" charset="0"/>
                      </a:endParaRPr>
                    </a:p>
                  </a:txBody>
                  <a:tcPr marL="92312" marR="92312" anchor="ctr">
                    <a:solidFill>
                      <a:schemeClr val="tx1">
                        <a:lumMod val="60000"/>
                        <a:lumOff val="40000"/>
                      </a:schemeClr>
                    </a:solidFill>
                  </a:tcPr>
                </a:tc>
                <a:tc>
                  <a:txBody>
                    <a:bodyPr/>
                    <a:lstStyle/>
                    <a:p>
                      <a:r>
                        <a:rPr lang="en-IN" sz="1800" dirty="0">
                          <a:solidFill>
                            <a:schemeClr val="bg1"/>
                          </a:solidFill>
                          <a:latin typeface="Calibri" pitchFamily="34" charset="0"/>
                        </a:rPr>
                        <a:t>Reward % (on Net </a:t>
                      </a:r>
                      <a:r>
                        <a:rPr lang="en-IN" sz="1800" dirty="0" err="1">
                          <a:solidFill>
                            <a:schemeClr val="bg1"/>
                          </a:solidFill>
                          <a:latin typeface="Calibri" pitchFamily="34" charset="0"/>
                        </a:rPr>
                        <a:t>Forex</a:t>
                      </a:r>
                      <a:r>
                        <a:rPr lang="en-IN" sz="1800" dirty="0">
                          <a:solidFill>
                            <a:schemeClr val="bg1"/>
                          </a:solidFill>
                          <a:latin typeface="Calibri" pitchFamily="34" charset="0"/>
                        </a:rPr>
                        <a:t>)</a:t>
                      </a:r>
                      <a:endParaRPr lang="en-US" sz="1800" dirty="0">
                        <a:solidFill>
                          <a:schemeClr val="bg1"/>
                        </a:solidFill>
                        <a:latin typeface="Calibri" pitchFamily="34" charset="0"/>
                      </a:endParaRPr>
                    </a:p>
                  </a:txBody>
                  <a:tcPr marL="92312" marR="92312">
                    <a:solidFill>
                      <a:schemeClr val="tx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solidFill>
                            <a:schemeClr val="bg1"/>
                          </a:solidFill>
                          <a:latin typeface="Calibri" pitchFamily="34" charset="0"/>
                        </a:rPr>
                        <a:t>Reward % </a:t>
                      </a:r>
                      <a:r>
                        <a:rPr lang="en-US" sz="1800" dirty="0" err="1">
                          <a:solidFill>
                            <a:schemeClr val="bg1"/>
                          </a:solidFill>
                          <a:latin typeface="Calibri" pitchFamily="34" charset="0"/>
                        </a:rPr>
                        <a:t>w.e.f</a:t>
                      </a:r>
                      <a:r>
                        <a:rPr lang="en-US" sz="1800" dirty="0">
                          <a:solidFill>
                            <a:schemeClr val="bg1"/>
                          </a:solidFill>
                          <a:latin typeface="Calibri" pitchFamily="34" charset="0"/>
                        </a:rPr>
                        <a:t>. 01.11.17 to 31.03.18</a:t>
                      </a:r>
                    </a:p>
                  </a:txBody>
                  <a:tcPr marL="92312" marR="92312">
                    <a:solidFill>
                      <a:schemeClr val="tx1">
                        <a:lumMod val="60000"/>
                        <a:lumOff val="40000"/>
                      </a:schemeClr>
                    </a:solidFill>
                  </a:tcPr>
                </a:tc>
                <a:extLst>
                  <a:ext uri="{0D108BD9-81ED-4DB2-BD59-A6C34878D82A}">
                    <a16:rowId xmlns:a16="http://schemas.microsoft.com/office/drawing/2014/main" val="10000"/>
                  </a:ext>
                </a:extLst>
              </a:tr>
              <a:tr h="121920">
                <a:tc>
                  <a:txBody>
                    <a:bodyPr/>
                    <a:lstStyle/>
                    <a:p>
                      <a:r>
                        <a:rPr lang="en-US" sz="1800" b="1" dirty="0">
                          <a:solidFill>
                            <a:srgbClr val="000000"/>
                          </a:solidFill>
                          <a:latin typeface="Calibri" pitchFamily="34" charset="0"/>
                          <a:cs typeface="Calibri" pitchFamily="34" charset="0"/>
                        </a:rPr>
                        <a:t>Business services </a:t>
                      </a:r>
                    </a:p>
                  </a:txBody>
                  <a:tcPr marL="92312" marR="92312"/>
                </a:tc>
                <a:tc>
                  <a:txBody>
                    <a:bodyPr/>
                    <a:lstStyle/>
                    <a:p>
                      <a:pPr algn="ctr"/>
                      <a:endParaRPr lang="en-US" sz="1800" b="1" dirty="0">
                        <a:solidFill>
                          <a:srgbClr val="000000"/>
                        </a:solidFill>
                        <a:latin typeface="Calibri" pitchFamily="34" charset="0"/>
                      </a:endParaRPr>
                    </a:p>
                  </a:txBody>
                  <a:tcPr marL="92312" marR="92312"/>
                </a:tc>
                <a:tc>
                  <a:txBody>
                    <a:bodyPr/>
                    <a:lstStyle/>
                    <a:p>
                      <a:pPr algn="ctr"/>
                      <a:endParaRPr lang="en-US" sz="1800" b="1" dirty="0">
                        <a:solidFill>
                          <a:srgbClr val="000000"/>
                        </a:solidFill>
                        <a:latin typeface="Calibri" pitchFamily="34" charset="0"/>
                      </a:endParaRPr>
                    </a:p>
                  </a:txBody>
                  <a:tcPr marL="92312" marR="92312"/>
                </a:tc>
                <a:extLst>
                  <a:ext uri="{0D108BD9-81ED-4DB2-BD59-A6C34878D82A}">
                    <a16:rowId xmlns:a16="http://schemas.microsoft.com/office/drawing/2014/main" val="10001"/>
                  </a:ext>
                </a:extLst>
              </a:tr>
              <a:tr h="237067">
                <a:tc>
                  <a:txBody>
                    <a:bodyPr/>
                    <a:lstStyle/>
                    <a:p>
                      <a:pPr algn="just"/>
                      <a:r>
                        <a:rPr lang="en-US" sz="1800" dirty="0">
                          <a:solidFill>
                            <a:srgbClr val="000000"/>
                          </a:solidFill>
                          <a:latin typeface="Calibri" pitchFamily="34" charset="0"/>
                          <a:cs typeface="Calibri" pitchFamily="34" charset="0"/>
                        </a:rPr>
                        <a:t>Professional services such</a:t>
                      </a:r>
                      <a:r>
                        <a:rPr lang="en-US" sz="1800" baseline="0" dirty="0">
                          <a:solidFill>
                            <a:srgbClr val="000000"/>
                          </a:solidFill>
                          <a:latin typeface="Calibri" pitchFamily="34" charset="0"/>
                          <a:cs typeface="Calibri" pitchFamily="34" charset="0"/>
                        </a:rPr>
                        <a:t> as </a:t>
                      </a:r>
                      <a:r>
                        <a:rPr lang="en-US" sz="1800" dirty="0">
                          <a:solidFill>
                            <a:srgbClr val="000000"/>
                          </a:solidFill>
                          <a:latin typeface="Calibri" pitchFamily="34" charset="0"/>
                          <a:cs typeface="Calibri" pitchFamily="34" charset="0"/>
                        </a:rPr>
                        <a:t>legal services, accounting, auditing and bookkeeping services</a:t>
                      </a:r>
                    </a:p>
                  </a:txBody>
                  <a:tcPr marL="92312" marR="92312"/>
                </a:tc>
                <a:tc>
                  <a:txBody>
                    <a:bodyPr/>
                    <a:lstStyle/>
                    <a:p>
                      <a:pPr algn="ctr"/>
                      <a:r>
                        <a:rPr lang="en-IN" sz="1800" b="1" dirty="0">
                          <a:solidFill>
                            <a:srgbClr val="000000"/>
                          </a:solidFill>
                          <a:latin typeface="Calibri" pitchFamily="34" charset="0"/>
                        </a:rPr>
                        <a:t>5%</a:t>
                      </a:r>
                      <a:endParaRPr lang="en-US" sz="1800" b="1" dirty="0">
                        <a:solidFill>
                          <a:srgbClr val="000000"/>
                        </a:solidFill>
                        <a:latin typeface="Calibri" pitchFamily="34" charset="0"/>
                      </a:endParaRPr>
                    </a:p>
                  </a:txBody>
                  <a:tcPr marL="92312" marR="92312"/>
                </a:tc>
                <a:tc>
                  <a:txBody>
                    <a:bodyPr/>
                    <a:lstStyle/>
                    <a:p>
                      <a:pPr algn="ctr"/>
                      <a:r>
                        <a:rPr lang="en-US" sz="1800" b="1" dirty="0">
                          <a:solidFill>
                            <a:srgbClr val="000000"/>
                          </a:solidFill>
                          <a:latin typeface="Calibri" pitchFamily="34" charset="0"/>
                        </a:rPr>
                        <a:t>7%</a:t>
                      </a:r>
                    </a:p>
                  </a:txBody>
                  <a:tcPr marL="92312" marR="92312"/>
                </a:tc>
                <a:extLst>
                  <a:ext uri="{0D108BD9-81ED-4DB2-BD59-A6C34878D82A}">
                    <a16:rowId xmlns:a16="http://schemas.microsoft.com/office/drawing/2014/main" val="10002"/>
                  </a:ext>
                </a:extLst>
              </a:tr>
              <a:tr h="135467">
                <a:tc>
                  <a:txBody>
                    <a:bodyPr/>
                    <a:lstStyle/>
                    <a:p>
                      <a:pPr algn="just"/>
                      <a:r>
                        <a:rPr lang="en-US" sz="1800" dirty="0">
                          <a:solidFill>
                            <a:srgbClr val="000000"/>
                          </a:solidFill>
                          <a:latin typeface="Calibri" pitchFamily="34" charset="0"/>
                          <a:cs typeface="Calibri" pitchFamily="34" charset="0"/>
                        </a:rPr>
                        <a:t>Taxation services, architectural services, engineering services</a:t>
                      </a:r>
                    </a:p>
                  </a:txBody>
                  <a:tcPr marL="92312" marR="92312"/>
                </a:tc>
                <a:tc>
                  <a:txBody>
                    <a:bodyPr/>
                    <a:lstStyle/>
                    <a:p>
                      <a:pPr algn="ctr"/>
                      <a:r>
                        <a:rPr lang="en-IN" sz="1800" b="1" dirty="0">
                          <a:solidFill>
                            <a:srgbClr val="000000"/>
                          </a:solidFill>
                          <a:latin typeface="Calibri" pitchFamily="34" charset="0"/>
                        </a:rPr>
                        <a:t>5%</a:t>
                      </a:r>
                      <a:endParaRPr lang="en-US" sz="1800" b="1" dirty="0">
                        <a:solidFill>
                          <a:srgbClr val="000000"/>
                        </a:solidFill>
                        <a:latin typeface="Calibri" pitchFamily="34" charset="0"/>
                      </a:endParaRPr>
                    </a:p>
                  </a:txBody>
                  <a:tcPr marL="92312" marR="9231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latin typeface="Calibri" pitchFamily="34" charset="0"/>
                        </a:rPr>
                        <a:t>7%</a:t>
                      </a:r>
                    </a:p>
                    <a:p>
                      <a:pPr algn="ctr"/>
                      <a:endParaRPr lang="en-US" sz="1800" b="1" dirty="0">
                        <a:solidFill>
                          <a:srgbClr val="000000"/>
                        </a:solidFill>
                        <a:latin typeface="Calibri" pitchFamily="34" charset="0"/>
                      </a:endParaRPr>
                    </a:p>
                  </a:txBody>
                  <a:tcPr marL="92312" marR="92312"/>
                </a:tc>
                <a:extLst>
                  <a:ext uri="{0D108BD9-81ED-4DB2-BD59-A6C34878D82A}">
                    <a16:rowId xmlns:a16="http://schemas.microsoft.com/office/drawing/2014/main" val="10003"/>
                  </a:ext>
                </a:extLst>
              </a:tr>
              <a:tr h="237067">
                <a:tc>
                  <a:txBody>
                    <a:bodyPr/>
                    <a:lstStyle/>
                    <a:p>
                      <a:pPr algn="just"/>
                      <a:r>
                        <a:rPr lang="en-US" sz="1800" dirty="0">
                          <a:solidFill>
                            <a:srgbClr val="000000"/>
                          </a:solidFill>
                          <a:latin typeface="Calibri" pitchFamily="34" charset="0"/>
                          <a:cs typeface="Calibri" pitchFamily="34" charset="0"/>
                        </a:rPr>
                        <a:t>Integrated engineering services, urban planning and landscape architectural services</a:t>
                      </a:r>
                    </a:p>
                  </a:txBody>
                  <a:tcPr marL="92312" marR="92312"/>
                </a:tc>
                <a:tc>
                  <a:txBody>
                    <a:bodyPr/>
                    <a:lstStyle/>
                    <a:p>
                      <a:pPr algn="ctr"/>
                      <a:r>
                        <a:rPr lang="en-IN" sz="1800" b="1" dirty="0">
                          <a:solidFill>
                            <a:srgbClr val="000000"/>
                          </a:solidFill>
                          <a:latin typeface="Calibri" pitchFamily="34" charset="0"/>
                        </a:rPr>
                        <a:t>5%</a:t>
                      </a:r>
                      <a:endParaRPr lang="en-US" sz="1800" b="1" dirty="0">
                        <a:solidFill>
                          <a:srgbClr val="000000"/>
                        </a:solidFill>
                        <a:latin typeface="Calibri" pitchFamily="34" charset="0"/>
                      </a:endParaRPr>
                    </a:p>
                  </a:txBody>
                  <a:tcPr marL="92312" marR="9231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latin typeface="Calibri" pitchFamily="34" charset="0"/>
                        </a:rPr>
                        <a:t>7%</a:t>
                      </a:r>
                    </a:p>
                    <a:p>
                      <a:pPr algn="ctr"/>
                      <a:endParaRPr lang="en-US" sz="1800" b="1" dirty="0">
                        <a:solidFill>
                          <a:srgbClr val="000000"/>
                        </a:solidFill>
                        <a:latin typeface="Calibri" pitchFamily="34" charset="0"/>
                      </a:endParaRPr>
                    </a:p>
                  </a:txBody>
                  <a:tcPr marL="92312" marR="92312"/>
                </a:tc>
                <a:extLst>
                  <a:ext uri="{0D108BD9-81ED-4DB2-BD59-A6C34878D82A}">
                    <a16:rowId xmlns:a16="http://schemas.microsoft.com/office/drawing/2014/main" val="10004"/>
                  </a:ext>
                </a:extLst>
              </a:tr>
              <a:tr h="135467">
                <a:tc>
                  <a:txBody>
                    <a:bodyPr/>
                    <a:lstStyle/>
                    <a:p>
                      <a:r>
                        <a:rPr lang="en-US" sz="1800" b="1" dirty="0">
                          <a:solidFill>
                            <a:srgbClr val="000000"/>
                          </a:solidFill>
                          <a:latin typeface="Calibri" pitchFamily="34" charset="0"/>
                          <a:cs typeface="Calibri" pitchFamily="34" charset="0"/>
                        </a:rPr>
                        <a:t>Research and development services</a:t>
                      </a:r>
                    </a:p>
                  </a:txBody>
                  <a:tcPr marL="92312" marR="92312"/>
                </a:tc>
                <a:tc>
                  <a:txBody>
                    <a:bodyPr/>
                    <a:lstStyle/>
                    <a:p>
                      <a:pPr algn="ctr"/>
                      <a:endParaRPr lang="en-US" sz="1800" b="1" dirty="0">
                        <a:solidFill>
                          <a:srgbClr val="000000"/>
                        </a:solidFill>
                        <a:latin typeface="Calibri" pitchFamily="34" charset="0"/>
                      </a:endParaRPr>
                    </a:p>
                  </a:txBody>
                  <a:tcPr marL="92312" marR="92312"/>
                </a:tc>
                <a:tc>
                  <a:txBody>
                    <a:bodyPr/>
                    <a:lstStyle/>
                    <a:p>
                      <a:pPr algn="ctr"/>
                      <a:endParaRPr lang="en-US" sz="1800" b="1" dirty="0">
                        <a:solidFill>
                          <a:srgbClr val="000000"/>
                        </a:solidFill>
                        <a:latin typeface="Calibri" pitchFamily="34" charset="0"/>
                      </a:endParaRPr>
                    </a:p>
                  </a:txBody>
                  <a:tcPr marL="92312" marR="92312"/>
                </a:tc>
                <a:extLst>
                  <a:ext uri="{0D108BD9-81ED-4DB2-BD59-A6C34878D82A}">
                    <a16:rowId xmlns:a16="http://schemas.microsoft.com/office/drawing/2014/main" val="10005"/>
                  </a:ext>
                </a:extLst>
              </a:tr>
              <a:tr h="237067">
                <a:tc>
                  <a:txBody>
                    <a:bodyPr/>
                    <a:lstStyle/>
                    <a:p>
                      <a:pPr algn="just"/>
                      <a:r>
                        <a:rPr lang="en-US" sz="1800" dirty="0">
                          <a:solidFill>
                            <a:srgbClr val="000000"/>
                          </a:solidFill>
                          <a:latin typeface="Calibri" pitchFamily="34" charset="0"/>
                          <a:cs typeface="Calibri" pitchFamily="34" charset="0"/>
                        </a:rPr>
                        <a:t>R&amp;D services on natural sciences, social sciences and humanities </a:t>
                      </a:r>
                    </a:p>
                  </a:txBody>
                  <a:tcPr marL="92312" marR="92312"/>
                </a:tc>
                <a:tc>
                  <a:txBody>
                    <a:bodyPr/>
                    <a:lstStyle/>
                    <a:p>
                      <a:pPr algn="ctr"/>
                      <a:r>
                        <a:rPr lang="en-IN" sz="1800" b="1" dirty="0">
                          <a:solidFill>
                            <a:srgbClr val="000000"/>
                          </a:solidFill>
                          <a:latin typeface="Calibri" pitchFamily="34" charset="0"/>
                        </a:rPr>
                        <a:t>5%</a:t>
                      </a:r>
                      <a:endParaRPr lang="en-US" sz="1800" b="1" dirty="0">
                        <a:solidFill>
                          <a:srgbClr val="000000"/>
                        </a:solidFill>
                        <a:latin typeface="Calibri" pitchFamily="34" charset="0"/>
                      </a:endParaRPr>
                    </a:p>
                  </a:txBody>
                  <a:tcPr marL="92312" marR="9231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latin typeface="Calibri" pitchFamily="34" charset="0"/>
                        </a:rPr>
                        <a:t>7%</a:t>
                      </a:r>
                    </a:p>
                    <a:p>
                      <a:pPr algn="ctr"/>
                      <a:endParaRPr lang="en-US" sz="1800" b="1" dirty="0">
                        <a:solidFill>
                          <a:srgbClr val="000000"/>
                        </a:solidFill>
                        <a:latin typeface="Calibri" pitchFamily="34" charset="0"/>
                      </a:endParaRPr>
                    </a:p>
                  </a:txBody>
                  <a:tcPr marL="92312" marR="92312"/>
                </a:tc>
                <a:extLst>
                  <a:ext uri="{0D108BD9-81ED-4DB2-BD59-A6C34878D82A}">
                    <a16:rowId xmlns:a16="http://schemas.microsoft.com/office/drawing/2014/main" val="10006"/>
                  </a:ext>
                </a:extLst>
              </a:tr>
              <a:tr h="135467">
                <a:tc>
                  <a:txBody>
                    <a:bodyPr/>
                    <a:lstStyle/>
                    <a:p>
                      <a:pPr algn="just"/>
                      <a:r>
                        <a:rPr lang="en-US" sz="1800" kern="1200" dirty="0">
                          <a:solidFill>
                            <a:srgbClr val="000000"/>
                          </a:solidFill>
                          <a:latin typeface="Calibri" pitchFamily="34" charset="0"/>
                          <a:ea typeface="+mn-ea"/>
                          <a:cs typeface="Calibri" pitchFamily="34" charset="0"/>
                        </a:rPr>
                        <a:t>Interdisciplinary R&amp;D services</a:t>
                      </a:r>
                    </a:p>
                  </a:txBody>
                  <a:tcPr marL="92312" marR="9231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dirty="0">
                          <a:solidFill>
                            <a:srgbClr val="000000"/>
                          </a:solidFill>
                          <a:latin typeface="Calibri" pitchFamily="34" charset="0"/>
                        </a:rPr>
                        <a:t>5%</a:t>
                      </a:r>
                      <a:endParaRPr lang="en-US" sz="1800" b="1" dirty="0">
                        <a:solidFill>
                          <a:srgbClr val="000000"/>
                        </a:solidFill>
                        <a:latin typeface="Calibri" pitchFamily="34" charset="0"/>
                      </a:endParaRPr>
                    </a:p>
                  </a:txBody>
                  <a:tcPr marL="92312" marR="9231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latin typeface="Calibri" pitchFamily="34" charset="0"/>
                        </a:rPr>
                        <a:t>7%</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rgbClr val="000000"/>
                        </a:solidFill>
                        <a:latin typeface="Calibri" pitchFamily="34" charset="0"/>
                      </a:endParaRPr>
                    </a:p>
                  </a:txBody>
                  <a:tcPr marL="92312" marR="92312"/>
                </a:tc>
                <a:extLst>
                  <a:ext uri="{0D108BD9-81ED-4DB2-BD59-A6C34878D82A}">
                    <a16:rowId xmlns:a16="http://schemas.microsoft.com/office/drawing/2014/main" val="10007"/>
                  </a:ext>
                </a:extLst>
              </a:tr>
            </a:tbl>
          </a:graphicData>
        </a:graphic>
      </p:graphicFrame>
      <p:sp>
        <p:nvSpPr>
          <p:cNvPr id="5" name="Rectangle 3"/>
          <p:cNvSpPr txBox="1">
            <a:spLocks noChangeArrowheads="1"/>
          </p:cNvSpPr>
          <p:nvPr/>
        </p:nvSpPr>
        <p:spPr bwMode="auto">
          <a:xfrm>
            <a:off x="457200" y="914400"/>
            <a:ext cx="8232775" cy="457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292100" marR="0" lvl="0" indent="-292100" algn="just" defTabSz="914400" rtl="0" eaLnBrk="0" fontAlgn="base" latinLnBrk="0" hangingPunct="0">
              <a:lnSpc>
                <a:spcPct val="100000"/>
              </a:lnSpc>
              <a:spcBef>
                <a:spcPts val="600"/>
              </a:spcBef>
              <a:spcAft>
                <a:spcPts val="600"/>
              </a:spcAft>
              <a:buClr>
                <a:schemeClr val="tx1">
                  <a:lumMod val="75000"/>
                </a:schemeClr>
              </a:buClr>
              <a:buSzPct val="100000"/>
              <a:buFont typeface="Wingdings" pitchFamily="2" charset="2"/>
              <a:buChar char="Ø"/>
              <a:tabLst/>
              <a:defRPr/>
            </a:pPr>
            <a:r>
              <a:rPr kumimoji="0" lang="en-US" sz="1800" b="0" i="0" u="none" strike="noStrike" kern="0" cap="none" spc="0" normalizeH="0" baseline="0" noProof="0" dirty="0">
                <a:ln>
                  <a:noFill/>
                </a:ln>
                <a:solidFill>
                  <a:srgbClr val="000000"/>
                </a:solidFill>
                <a:effectLst/>
                <a:uLnTx/>
                <a:uFillTx/>
                <a:latin typeface="Calibri" pitchFamily="34" charset="0"/>
                <a:ea typeface="+mn-ea"/>
                <a:cs typeface="+mn-cs"/>
              </a:rPr>
              <a:t>Following is a list of</a:t>
            </a:r>
            <a:r>
              <a:rPr lang="en-US" sz="1800" kern="0" dirty="0">
                <a:solidFill>
                  <a:srgbClr val="000000"/>
                </a:solidFill>
                <a:latin typeface="Calibri" pitchFamily="34" charset="0"/>
                <a:cs typeface="+mn-cs"/>
              </a:rPr>
              <a:t> few important services enjoying the benefit</a:t>
            </a:r>
            <a:endParaRPr kumimoji="0" lang="en-US" sz="1800" b="0" i="0" u="none" strike="noStrike" kern="0" cap="none" spc="0" normalizeH="0" baseline="0" noProof="0" dirty="0">
              <a:ln>
                <a:noFill/>
              </a:ln>
              <a:solidFill>
                <a:srgbClr val="000000"/>
              </a:solidFill>
              <a:effectLst/>
              <a:uLnTx/>
              <a:uFillTx/>
              <a:latin typeface="Calibri"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16" name="Rectangle 2"/>
          <p:cNvSpPr>
            <a:spLocks noGrp="1" noChangeArrowheads="1"/>
          </p:cNvSpPr>
          <p:nvPr>
            <p:ph type="title"/>
          </p:nvPr>
        </p:nvSpPr>
        <p:spPr/>
        <p:txBody>
          <a:bodyPr/>
          <a:lstStyle/>
          <a:p>
            <a:r>
              <a:rPr lang="en-US"/>
              <a:t>List of  Eligible Services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272519848"/>
              </p:ext>
            </p:extLst>
          </p:nvPr>
        </p:nvGraphicFramePr>
        <p:xfrm>
          <a:off x="457200" y="914400"/>
          <a:ext cx="8232774" cy="4572000"/>
        </p:xfrm>
        <a:graphic>
          <a:graphicData uri="http://schemas.openxmlformats.org/drawingml/2006/table">
            <a:tbl>
              <a:tblPr firstRow="1" bandRow="1">
                <a:tableStyleId>{5C22544A-7EE6-4342-B048-85BDC9FD1C3A}</a:tableStyleId>
              </a:tblPr>
              <a:tblGrid>
                <a:gridCol w="5507402">
                  <a:extLst>
                    <a:ext uri="{9D8B030D-6E8A-4147-A177-3AD203B41FA5}">
                      <a16:colId xmlns:a16="http://schemas.microsoft.com/office/drawing/2014/main" val="20000"/>
                    </a:ext>
                  </a:extLst>
                </a:gridCol>
                <a:gridCol w="1362686">
                  <a:extLst>
                    <a:ext uri="{9D8B030D-6E8A-4147-A177-3AD203B41FA5}">
                      <a16:colId xmlns:a16="http://schemas.microsoft.com/office/drawing/2014/main" val="20001"/>
                    </a:ext>
                  </a:extLst>
                </a:gridCol>
                <a:gridCol w="1362686">
                  <a:extLst>
                    <a:ext uri="{9D8B030D-6E8A-4147-A177-3AD203B41FA5}">
                      <a16:colId xmlns:a16="http://schemas.microsoft.com/office/drawing/2014/main" val="167795279"/>
                    </a:ext>
                  </a:extLst>
                </a:gridCol>
              </a:tblGrid>
              <a:tr h="228600">
                <a:tc>
                  <a:txBody>
                    <a:bodyPr/>
                    <a:lstStyle/>
                    <a:p>
                      <a:pPr algn="ctr"/>
                      <a:r>
                        <a:rPr lang="en-IN" sz="1800" dirty="0">
                          <a:solidFill>
                            <a:schemeClr val="bg1"/>
                          </a:solidFill>
                          <a:latin typeface="Calibri" pitchFamily="34" charset="0"/>
                          <a:cs typeface="Calibri" pitchFamily="34" charset="0"/>
                        </a:rPr>
                        <a:t>Sectors</a:t>
                      </a:r>
                      <a:endParaRPr lang="en-US" sz="1800" dirty="0">
                        <a:solidFill>
                          <a:schemeClr val="bg1"/>
                        </a:solidFill>
                        <a:latin typeface="Calibri" pitchFamily="34" charset="0"/>
                        <a:cs typeface="Calibri" pitchFamily="34" charset="0"/>
                      </a:endParaRPr>
                    </a:p>
                  </a:txBody>
                  <a:tcPr marL="92312" marR="92312" anchor="ctr">
                    <a:solidFill>
                      <a:schemeClr val="tx1">
                        <a:lumMod val="60000"/>
                        <a:lumOff val="40000"/>
                      </a:schemeClr>
                    </a:solidFill>
                  </a:tcPr>
                </a:tc>
                <a:tc>
                  <a:txBody>
                    <a:bodyPr/>
                    <a:lstStyle/>
                    <a:p>
                      <a:r>
                        <a:rPr lang="en-IN" sz="1800" dirty="0">
                          <a:solidFill>
                            <a:schemeClr val="bg1"/>
                          </a:solidFill>
                          <a:latin typeface="Calibri" pitchFamily="34" charset="0"/>
                        </a:rPr>
                        <a:t>Reward % (on Net </a:t>
                      </a:r>
                      <a:r>
                        <a:rPr lang="en-IN" sz="1800" dirty="0" err="1">
                          <a:solidFill>
                            <a:schemeClr val="bg1"/>
                          </a:solidFill>
                          <a:latin typeface="Calibri" pitchFamily="34" charset="0"/>
                        </a:rPr>
                        <a:t>Forex</a:t>
                      </a:r>
                      <a:r>
                        <a:rPr lang="en-IN" sz="1800" dirty="0">
                          <a:solidFill>
                            <a:schemeClr val="bg1"/>
                          </a:solidFill>
                          <a:latin typeface="Calibri" pitchFamily="34" charset="0"/>
                        </a:rPr>
                        <a:t>)</a:t>
                      </a:r>
                      <a:endParaRPr lang="en-US" sz="1800" dirty="0">
                        <a:solidFill>
                          <a:schemeClr val="bg1"/>
                        </a:solidFill>
                        <a:latin typeface="Calibri" pitchFamily="34" charset="0"/>
                      </a:endParaRPr>
                    </a:p>
                  </a:txBody>
                  <a:tcPr marL="92312" marR="92312">
                    <a:solidFill>
                      <a:schemeClr val="tx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solidFill>
                            <a:schemeClr val="bg1"/>
                          </a:solidFill>
                          <a:latin typeface="Calibri" pitchFamily="34" charset="0"/>
                        </a:rPr>
                        <a:t>Reward % </a:t>
                      </a:r>
                      <a:r>
                        <a:rPr lang="en-US" sz="1800" dirty="0" err="1">
                          <a:solidFill>
                            <a:schemeClr val="bg1"/>
                          </a:solidFill>
                          <a:latin typeface="Calibri" pitchFamily="34" charset="0"/>
                        </a:rPr>
                        <a:t>w.e.f</a:t>
                      </a:r>
                      <a:r>
                        <a:rPr lang="en-US" sz="1800" dirty="0">
                          <a:solidFill>
                            <a:schemeClr val="bg1"/>
                          </a:solidFill>
                          <a:latin typeface="Calibri" pitchFamily="34" charset="0"/>
                        </a:rPr>
                        <a:t>. 01.11.17 to 31.03.18</a:t>
                      </a:r>
                    </a:p>
                  </a:txBody>
                  <a:tcPr marL="92312" marR="92312">
                    <a:solidFill>
                      <a:schemeClr val="tx1">
                        <a:lumMod val="60000"/>
                        <a:lumOff val="40000"/>
                      </a:schemeClr>
                    </a:solidFill>
                  </a:tcPr>
                </a:tc>
                <a:extLst>
                  <a:ext uri="{0D108BD9-81ED-4DB2-BD59-A6C34878D82A}">
                    <a16:rowId xmlns:a16="http://schemas.microsoft.com/office/drawing/2014/main" val="10000"/>
                  </a:ext>
                </a:extLst>
              </a:tr>
              <a:tr h="1219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latin typeface="Calibri" pitchFamily="34" charset="0"/>
                          <a:cs typeface="Calibri" pitchFamily="34" charset="0"/>
                        </a:rPr>
                        <a:t>Other business services</a:t>
                      </a:r>
                    </a:p>
                  </a:txBody>
                  <a:tcPr marL="92312" marR="92312"/>
                </a:tc>
                <a:tc>
                  <a:txBody>
                    <a:bodyPr/>
                    <a:lstStyle/>
                    <a:p>
                      <a:pPr algn="ctr"/>
                      <a:endParaRPr lang="en-US" sz="1800" b="1" dirty="0">
                        <a:solidFill>
                          <a:srgbClr val="000000"/>
                        </a:solidFill>
                        <a:latin typeface="Calibri" pitchFamily="34" charset="0"/>
                      </a:endParaRPr>
                    </a:p>
                  </a:txBody>
                  <a:tcPr marL="92312" marR="92312"/>
                </a:tc>
                <a:tc>
                  <a:txBody>
                    <a:bodyPr/>
                    <a:lstStyle/>
                    <a:p>
                      <a:pPr algn="ctr"/>
                      <a:endParaRPr lang="en-US" sz="1800" b="1" dirty="0">
                        <a:solidFill>
                          <a:srgbClr val="000000"/>
                        </a:solidFill>
                        <a:latin typeface="Calibri" pitchFamily="34" charset="0"/>
                      </a:endParaRPr>
                    </a:p>
                  </a:txBody>
                  <a:tcPr marL="92312" marR="92312"/>
                </a:tc>
                <a:extLst>
                  <a:ext uri="{0D108BD9-81ED-4DB2-BD59-A6C34878D82A}">
                    <a16:rowId xmlns:a16="http://schemas.microsoft.com/office/drawing/2014/main" val="10001"/>
                  </a:ext>
                </a:extLst>
              </a:tr>
              <a:tr h="23706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latin typeface="Calibri" pitchFamily="34" charset="0"/>
                          <a:ea typeface="+mn-ea"/>
                          <a:cs typeface="Calibri" pitchFamily="34" charset="0"/>
                        </a:rPr>
                        <a:t>Advertising services, market research and public opinion polling services</a:t>
                      </a:r>
                    </a:p>
                  </a:txBody>
                  <a:tcPr marL="92312" marR="92312"/>
                </a:tc>
                <a:tc>
                  <a:txBody>
                    <a:bodyPr/>
                    <a:lstStyle/>
                    <a:p>
                      <a:pPr algn="ctr"/>
                      <a:r>
                        <a:rPr lang="en-IN" sz="1800" b="1" dirty="0">
                          <a:solidFill>
                            <a:srgbClr val="000000"/>
                          </a:solidFill>
                          <a:latin typeface="Calibri" pitchFamily="34" charset="0"/>
                        </a:rPr>
                        <a:t>3%</a:t>
                      </a:r>
                      <a:endParaRPr lang="en-US" sz="1800" b="1" dirty="0">
                        <a:solidFill>
                          <a:srgbClr val="000000"/>
                        </a:solidFill>
                        <a:latin typeface="Calibri" pitchFamily="34" charset="0"/>
                      </a:endParaRPr>
                    </a:p>
                  </a:txBody>
                  <a:tcPr marL="92312" marR="92312"/>
                </a:tc>
                <a:tc>
                  <a:txBody>
                    <a:bodyPr/>
                    <a:lstStyle/>
                    <a:p>
                      <a:pPr algn="ctr"/>
                      <a:r>
                        <a:rPr lang="en-US" sz="1800" b="1" dirty="0">
                          <a:solidFill>
                            <a:srgbClr val="000000"/>
                          </a:solidFill>
                          <a:latin typeface="Calibri" pitchFamily="34" charset="0"/>
                        </a:rPr>
                        <a:t>5%</a:t>
                      </a:r>
                    </a:p>
                  </a:txBody>
                  <a:tcPr marL="92312" marR="92312"/>
                </a:tc>
                <a:extLst>
                  <a:ext uri="{0D108BD9-81ED-4DB2-BD59-A6C34878D82A}">
                    <a16:rowId xmlns:a16="http://schemas.microsoft.com/office/drawing/2014/main" val="10002"/>
                  </a:ext>
                </a:extLst>
              </a:tr>
              <a:tr h="1354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latin typeface="Calibri" pitchFamily="34" charset="0"/>
                          <a:ea typeface="+mn-ea"/>
                          <a:cs typeface="Calibri" pitchFamily="34" charset="0"/>
                        </a:rPr>
                        <a:t>Management consulting service, services related to management consulting </a:t>
                      </a:r>
                    </a:p>
                  </a:txBody>
                  <a:tcPr marL="92312" marR="92312"/>
                </a:tc>
                <a:tc>
                  <a:txBody>
                    <a:bodyPr/>
                    <a:lstStyle/>
                    <a:p>
                      <a:pPr algn="ctr"/>
                      <a:r>
                        <a:rPr lang="en-IN" sz="1800" b="1">
                          <a:solidFill>
                            <a:srgbClr val="000000"/>
                          </a:solidFill>
                          <a:latin typeface="Calibri" pitchFamily="34" charset="0"/>
                        </a:rPr>
                        <a:t>3%</a:t>
                      </a:r>
                      <a:endParaRPr lang="en-US" sz="1800" b="1" dirty="0">
                        <a:solidFill>
                          <a:srgbClr val="000000"/>
                        </a:solidFill>
                        <a:latin typeface="Calibri" pitchFamily="34" charset="0"/>
                      </a:endParaRPr>
                    </a:p>
                  </a:txBody>
                  <a:tcPr marL="92312" marR="9231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latin typeface="Calibri" pitchFamily="34" charset="0"/>
                        </a:rPr>
                        <a:t>5%</a:t>
                      </a:r>
                    </a:p>
                  </a:txBody>
                  <a:tcPr marL="92312" marR="92312"/>
                </a:tc>
                <a:extLst>
                  <a:ext uri="{0D108BD9-81ED-4DB2-BD59-A6C34878D82A}">
                    <a16:rowId xmlns:a16="http://schemas.microsoft.com/office/drawing/2014/main" val="10003"/>
                  </a:ext>
                </a:extLst>
              </a:tr>
              <a:tr h="2370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solidFill>
                            <a:srgbClr val="000000"/>
                          </a:solidFill>
                          <a:latin typeface="Calibri" pitchFamily="34" charset="0"/>
                          <a:ea typeface="+mn-ea"/>
                          <a:cs typeface="Calibri" pitchFamily="34" charset="0"/>
                        </a:rPr>
                        <a:t>Technical testing and analysis services </a:t>
                      </a:r>
                      <a:endParaRPr lang="en-US" sz="1800" kern="1200" dirty="0">
                        <a:solidFill>
                          <a:srgbClr val="000000"/>
                        </a:solidFill>
                        <a:latin typeface="Calibri" pitchFamily="34" charset="0"/>
                        <a:ea typeface="+mn-ea"/>
                        <a:cs typeface="Calibri" pitchFamily="34" charset="0"/>
                      </a:endParaRPr>
                    </a:p>
                  </a:txBody>
                  <a:tcPr marL="92312" marR="92312"/>
                </a:tc>
                <a:tc>
                  <a:txBody>
                    <a:bodyPr/>
                    <a:lstStyle/>
                    <a:p>
                      <a:pPr algn="ctr"/>
                      <a:r>
                        <a:rPr lang="en-IN" sz="1800" b="1" dirty="0">
                          <a:solidFill>
                            <a:srgbClr val="000000"/>
                          </a:solidFill>
                          <a:latin typeface="Calibri" pitchFamily="34" charset="0"/>
                        </a:rPr>
                        <a:t>3%</a:t>
                      </a:r>
                      <a:endParaRPr lang="en-US" sz="1800" b="1" dirty="0">
                        <a:solidFill>
                          <a:srgbClr val="000000"/>
                        </a:solidFill>
                        <a:latin typeface="Calibri" pitchFamily="34" charset="0"/>
                      </a:endParaRPr>
                    </a:p>
                  </a:txBody>
                  <a:tcPr marL="92312" marR="9231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latin typeface="Calibri" pitchFamily="34" charset="0"/>
                        </a:rPr>
                        <a:t>5%</a:t>
                      </a:r>
                    </a:p>
                  </a:txBody>
                  <a:tcPr marL="92312" marR="92312"/>
                </a:tc>
                <a:extLst>
                  <a:ext uri="{0D108BD9-81ED-4DB2-BD59-A6C34878D82A}">
                    <a16:rowId xmlns:a16="http://schemas.microsoft.com/office/drawing/2014/main" val="10004"/>
                  </a:ext>
                </a:extLst>
              </a:tr>
              <a:tr h="1354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latin typeface="Calibri" pitchFamily="34" charset="0"/>
                          <a:cs typeface="Calibri" pitchFamily="34" charset="0"/>
                        </a:rPr>
                        <a:t>Services incidental to manufacturing, energy distribution</a:t>
                      </a:r>
                      <a:endParaRPr lang="en-US" sz="1800" b="1" dirty="0">
                        <a:solidFill>
                          <a:srgbClr val="000000"/>
                        </a:solidFill>
                        <a:latin typeface="Calibri" pitchFamily="34" charset="0"/>
                        <a:cs typeface="Calibri" pitchFamily="34" charset="0"/>
                      </a:endParaRPr>
                    </a:p>
                  </a:txBody>
                  <a:tcPr marL="92312" marR="92312"/>
                </a:tc>
                <a:tc>
                  <a:txBody>
                    <a:bodyPr/>
                    <a:lstStyle/>
                    <a:p>
                      <a:pPr algn="ctr"/>
                      <a:r>
                        <a:rPr lang="en-US" sz="1800" b="1" dirty="0">
                          <a:solidFill>
                            <a:srgbClr val="000000"/>
                          </a:solidFill>
                          <a:latin typeface="Calibri" pitchFamily="34" charset="0"/>
                        </a:rPr>
                        <a:t>3%</a:t>
                      </a:r>
                    </a:p>
                  </a:txBody>
                  <a:tcPr marL="92312" marR="92312"/>
                </a:tc>
                <a:tc>
                  <a:txBody>
                    <a:bodyPr/>
                    <a:lstStyle/>
                    <a:p>
                      <a:pPr algn="ctr"/>
                      <a:r>
                        <a:rPr lang="en-US" sz="1800" b="1" dirty="0">
                          <a:solidFill>
                            <a:srgbClr val="000000"/>
                          </a:solidFill>
                          <a:latin typeface="Calibri" pitchFamily="34" charset="0"/>
                        </a:rPr>
                        <a:t>5%</a:t>
                      </a:r>
                    </a:p>
                  </a:txBody>
                  <a:tcPr marL="92312" marR="92312"/>
                </a:tc>
                <a:extLst>
                  <a:ext uri="{0D108BD9-81ED-4DB2-BD59-A6C34878D82A}">
                    <a16:rowId xmlns:a16="http://schemas.microsoft.com/office/drawing/2014/main" val="10005"/>
                  </a:ext>
                </a:extLst>
              </a:tr>
              <a:tr h="237067">
                <a:tc>
                  <a:txBody>
                    <a:bodyPr/>
                    <a:lstStyle/>
                    <a:p>
                      <a:pPr algn="just"/>
                      <a:r>
                        <a:rPr lang="en-US" sz="1800" dirty="0">
                          <a:solidFill>
                            <a:srgbClr val="000000"/>
                          </a:solidFill>
                          <a:latin typeface="Calibri" pitchFamily="34" charset="0"/>
                          <a:cs typeface="Calibri" pitchFamily="34" charset="0"/>
                        </a:rPr>
                        <a:t>Placement and supply services of personnel, investigation and security services</a:t>
                      </a:r>
                    </a:p>
                  </a:txBody>
                  <a:tcPr marL="92312" marR="92312"/>
                </a:tc>
                <a:tc>
                  <a:txBody>
                    <a:bodyPr/>
                    <a:lstStyle/>
                    <a:p>
                      <a:pPr algn="ctr"/>
                      <a:r>
                        <a:rPr lang="en-IN" sz="1800" b="1">
                          <a:solidFill>
                            <a:srgbClr val="000000"/>
                          </a:solidFill>
                          <a:latin typeface="Calibri" pitchFamily="34" charset="0"/>
                        </a:rPr>
                        <a:t>3%</a:t>
                      </a:r>
                      <a:endParaRPr lang="en-US" sz="1800" b="1" dirty="0">
                        <a:solidFill>
                          <a:srgbClr val="000000"/>
                        </a:solidFill>
                        <a:latin typeface="Calibri" pitchFamily="34" charset="0"/>
                      </a:endParaRPr>
                    </a:p>
                  </a:txBody>
                  <a:tcPr marL="92312" marR="9231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latin typeface="Calibri" pitchFamily="34" charset="0"/>
                        </a:rPr>
                        <a:t>5%</a:t>
                      </a:r>
                    </a:p>
                  </a:txBody>
                  <a:tcPr marL="92312" marR="92312"/>
                </a:tc>
                <a:extLst>
                  <a:ext uri="{0D108BD9-81ED-4DB2-BD59-A6C34878D82A}">
                    <a16:rowId xmlns:a16="http://schemas.microsoft.com/office/drawing/2014/main" val="10006"/>
                  </a:ext>
                </a:extLst>
              </a:tr>
              <a:tr h="135467">
                <a:tc>
                  <a:txBody>
                    <a:bodyPr/>
                    <a:lstStyle/>
                    <a:p>
                      <a:pPr algn="just"/>
                      <a:r>
                        <a:rPr lang="en-US" sz="1800" dirty="0">
                          <a:solidFill>
                            <a:srgbClr val="000000"/>
                          </a:solidFill>
                          <a:latin typeface="Calibri" pitchFamily="34" charset="0"/>
                          <a:cs typeface="Calibri" pitchFamily="34" charset="0"/>
                        </a:rPr>
                        <a:t>Related scientific and technical consulting services</a:t>
                      </a:r>
                      <a:endParaRPr lang="en-US" sz="1800" b="1" dirty="0">
                        <a:solidFill>
                          <a:srgbClr val="000000"/>
                        </a:solidFill>
                        <a:latin typeface="Calibri" pitchFamily="34" charset="0"/>
                        <a:cs typeface="Calibri" pitchFamily="34" charset="0"/>
                      </a:endParaRPr>
                    </a:p>
                  </a:txBody>
                  <a:tcPr marL="92312" marR="92312"/>
                </a:tc>
                <a:tc>
                  <a:txBody>
                    <a:bodyPr/>
                    <a:lstStyle/>
                    <a:p>
                      <a:pPr algn="ctr"/>
                      <a:r>
                        <a:rPr lang="en-IN" sz="1800" b="1" dirty="0">
                          <a:solidFill>
                            <a:srgbClr val="000000"/>
                          </a:solidFill>
                          <a:latin typeface="Calibri" pitchFamily="34" charset="0"/>
                        </a:rPr>
                        <a:t>3%</a:t>
                      </a:r>
                      <a:endParaRPr lang="en-US" sz="1800" b="1" dirty="0">
                        <a:solidFill>
                          <a:srgbClr val="000000"/>
                        </a:solidFill>
                        <a:latin typeface="Calibri" pitchFamily="34" charset="0"/>
                      </a:endParaRPr>
                    </a:p>
                  </a:txBody>
                  <a:tcPr marL="92312" marR="9231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latin typeface="Calibri" pitchFamily="34" charset="0"/>
                        </a:rPr>
                        <a:t>5%</a:t>
                      </a:r>
                    </a:p>
                  </a:txBody>
                  <a:tcPr marL="92312" marR="92312"/>
                </a:tc>
                <a:extLst>
                  <a:ext uri="{0D108BD9-81ED-4DB2-BD59-A6C34878D82A}">
                    <a16:rowId xmlns:a16="http://schemas.microsoft.com/office/drawing/2014/main" val="10007"/>
                  </a:ext>
                </a:extLst>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dirty="0"/>
              <a:t>Introduction to MEIS and its Significance</a:t>
            </a:r>
          </a:p>
        </p:txBody>
      </p:sp>
      <p:sp>
        <p:nvSpPr>
          <p:cNvPr id="20482" name="Rectangle 3"/>
          <p:cNvSpPr>
            <a:spLocks noGrp="1" noChangeArrowheads="1"/>
          </p:cNvSpPr>
          <p:nvPr>
            <p:ph idx="1"/>
          </p:nvPr>
        </p:nvSpPr>
        <p:spPr/>
        <p:txBody>
          <a:bodyPr/>
          <a:lstStyle/>
          <a:p>
            <a:pPr lvl="0"/>
            <a:r>
              <a:rPr lang="en-US" dirty="0"/>
              <a:t>The following 5 different export promotion schemes for rewarding merchandise exports with duty credit scrips are now merged into a single scheme of MEIS as follows:</a:t>
            </a:r>
          </a:p>
          <a:p>
            <a:pPr lvl="1"/>
            <a:r>
              <a:rPr lang="en-US" dirty="0"/>
              <a:t>Focus Product Scheme (FPS)</a:t>
            </a:r>
          </a:p>
          <a:p>
            <a:pPr lvl="1"/>
            <a:r>
              <a:rPr lang="en-US" dirty="0"/>
              <a:t>Market Linked Focus Products Scheme (MLFPS)</a:t>
            </a:r>
          </a:p>
          <a:p>
            <a:pPr lvl="1"/>
            <a:r>
              <a:rPr lang="en-US" dirty="0"/>
              <a:t>Focus Market Scheme (FMS)                               	 	 MEIS</a:t>
            </a:r>
          </a:p>
          <a:p>
            <a:pPr lvl="1"/>
            <a:r>
              <a:rPr lang="en-US" dirty="0"/>
              <a:t>Agri Infrastructure Incentive Scrip</a:t>
            </a:r>
          </a:p>
          <a:p>
            <a:pPr lvl="1"/>
            <a:r>
              <a:rPr lang="en-US" dirty="0"/>
              <a:t>Vishesh Krishi and Gram Udyog Yojana (VKGUY)</a:t>
            </a:r>
          </a:p>
          <a:p>
            <a:pPr lvl="0"/>
            <a:r>
              <a:rPr lang="en-US" dirty="0"/>
              <a:t>No conditions attached to the duty credit scrips issued under MEIS as against earlier schemes where different conditions were imposed</a:t>
            </a:r>
          </a:p>
          <a:p>
            <a:r>
              <a:rPr lang="en-US" dirty="0"/>
              <a:t>Rewards under MEIS shall be payable as %age of FOB value (in free foreign exchange) and credit scrips allowed as adjustment as duty drawback</a:t>
            </a:r>
          </a:p>
          <a:p>
            <a:r>
              <a:rPr lang="en-US" dirty="0"/>
              <a:t>Its objective is to encourage export of goods from India, which are produced/manufactured in India </a:t>
            </a:r>
          </a:p>
          <a:p>
            <a:pPr lvl="1"/>
            <a:endParaRPr lang="en-US" dirty="0"/>
          </a:p>
        </p:txBody>
      </p:sp>
      <p:sp>
        <p:nvSpPr>
          <p:cNvPr id="4" name="Right Brace 3"/>
          <p:cNvSpPr/>
          <p:nvPr/>
        </p:nvSpPr>
        <p:spPr bwMode="auto">
          <a:xfrm>
            <a:off x="6172200" y="1905000"/>
            <a:ext cx="533400" cy="1981200"/>
          </a:xfrm>
          <a:prstGeom prst="rightBrace">
            <a:avLst>
              <a:gd name="adj1" fmla="val 13403"/>
              <a:gd name="adj2" fmla="val 47465"/>
            </a:avLst>
          </a:prstGeom>
          <a:noFill/>
          <a:ln w="3810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408097006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dirty="0"/>
              <a:t>Eligibility for MEIS benefit</a:t>
            </a:r>
          </a:p>
        </p:txBody>
      </p:sp>
      <p:sp>
        <p:nvSpPr>
          <p:cNvPr id="20482" name="Rectangle 3"/>
          <p:cNvSpPr>
            <a:spLocks noGrp="1" noChangeArrowheads="1"/>
          </p:cNvSpPr>
          <p:nvPr>
            <p:ph idx="1"/>
          </p:nvPr>
        </p:nvSpPr>
        <p:spPr/>
        <p:txBody>
          <a:bodyPr/>
          <a:lstStyle/>
          <a:p>
            <a:r>
              <a:rPr lang="en-US" dirty="0"/>
              <a:t>Scrips available on the basis of %age of FOB value of notified goods (rates notified on the basis of HSN Codes) supplied to notified markets – Appendix 3B of the FTP</a:t>
            </a:r>
          </a:p>
          <a:p>
            <a:pPr lvl="0"/>
            <a:r>
              <a:rPr lang="en-US" dirty="0"/>
              <a:t>Necessary to tick ‘Y’ on the Shipping Bill under the ‘Rewards’ column – in case of EDI Shipping Bills</a:t>
            </a:r>
          </a:p>
          <a:p>
            <a:r>
              <a:rPr lang="en-US" dirty="0"/>
              <a:t>Necessary to mention the following declaration on the Shipping Bill – in case of Non-EDI Shipping Bills: </a:t>
            </a:r>
          </a:p>
          <a:p>
            <a:pPr>
              <a:buNone/>
            </a:pPr>
            <a:r>
              <a:rPr lang="en-US" i="1" dirty="0"/>
              <a:t>	“We intend to claim rewards under Merchandise Exports From India Scheme (MEIS)” </a:t>
            </a:r>
          </a:p>
          <a:p>
            <a:r>
              <a:rPr lang="en-US" dirty="0"/>
              <a:t>For MEIS, the last date for filing application shall be 12 months from the Let Export Order (LEO) date</a:t>
            </a:r>
          </a:p>
          <a:p>
            <a:r>
              <a:rPr lang="en-US" dirty="0"/>
              <a:t>Extended period available at the cost of a nominal penalty fee</a:t>
            </a:r>
          </a:p>
          <a:p>
            <a:r>
              <a:rPr lang="en-US" dirty="0"/>
              <a:t>Maximum 50 Shipping Bills can be filed in one application</a:t>
            </a:r>
          </a:p>
          <a:p>
            <a:r>
              <a:rPr lang="en-US" dirty="0"/>
              <a:t>Separate applications to be filed for each port</a:t>
            </a:r>
          </a:p>
          <a:p>
            <a:r>
              <a:rPr lang="en-US" dirty="0"/>
              <a:t>Duty Credit Scrip under SEIS will be valid for 18 months from the date of issue</a:t>
            </a:r>
            <a:endParaRPr lang="en-IN" dirty="0"/>
          </a:p>
          <a:p>
            <a:pPr>
              <a:buNone/>
            </a:pPr>
            <a:endParaRPr lang="en-US" i="1" dirty="0"/>
          </a:p>
          <a:p>
            <a:endParaRPr lang="en-US" i="1" dirty="0"/>
          </a:p>
        </p:txBody>
      </p:sp>
    </p:spTree>
    <p:extLst>
      <p:ext uri="{BB962C8B-B14F-4D97-AF65-F5344CB8AC3E}">
        <p14:creationId xmlns:p14="http://schemas.microsoft.com/office/powerpoint/2010/main" val="326267090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dirty="0"/>
              <a:t>Ineligible remittances for entitlements under MEIS </a:t>
            </a:r>
          </a:p>
        </p:txBody>
      </p:sp>
      <p:sp>
        <p:nvSpPr>
          <p:cNvPr id="23554" name="Rectangle 3"/>
          <p:cNvSpPr>
            <a:spLocks noGrp="1" noChangeArrowheads="1"/>
          </p:cNvSpPr>
          <p:nvPr>
            <p:ph idx="1"/>
          </p:nvPr>
        </p:nvSpPr>
        <p:spPr/>
        <p:txBody>
          <a:bodyPr/>
          <a:lstStyle/>
          <a:p>
            <a:r>
              <a:rPr lang="en-US" dirty="0"/>
              <a:t>Supplies made from Domestic Tariff Area (DTA) units to Special Economic Zone (SEZ) units</a:t>
            </a:r>
          </a:p>
          <a:p>
            <a:r>
              <a:rPr lang="en-US" dirty="0"/>
              <a:t>Deemed Exports </a:t>
            </a:r>
          </a:p>
          <a:p>
            <a:r>
              <a:rPr lang="en-US" dirty="0"/>
              <a:t>SEZ/ Export Oriented Units (EOU) / Free Trade Warehousing Zones (FTWZ) products exported through DTA</a:t>
            </a:r>
          </a:p>
          <a:p>
            <a:r>
              <a:rPr lang="en-US" dirty="0"/>
              <a:t>Items, which are restricted or prohibited for export</a:t>
            </a:r>
          </a:p>
          <a:p>
            <a:r>
              <a:rPr lang="en-US" dirty="0"/>
              <a:t>Service Exports</a:t>
            </a:r>
          </a:p>
          <a:p>
            <a:r>
              <a:rPr lang="en-US" dirty="0"/>
              <a:t>Precious stones and metals</a:t>
            </a:r>
          </a:p>
          <a:p>
            <a:r>
              <a:rPr lang="en-US" dirty="0"/>
              <a:t>Exports made by units located in FTWZ</a:t>
            </a:r>
          </a:p>
          <a:p>
            <a:r>
              <a:rPr lang="en-US" dirty="0"/>
              <a:t>Exports of Milk, Milk Products, Sugar, Cereals, Meat and Meat Products</a:t>
            </a:r>
          </a:p>
          <a:p>
            <a:r>
              <a:rPr lang="en-US" dirty="0"/>
              <a:t>Crude / Petroleum Oils, Ores and Concentrates</a:t>
            </a:r>
          </a:p>
          <a:p>
            <a:r>
              <a:rPr lang="en-US" dirty="0"/>
              <a:t>Others as notified</a:t>
            </a:r>
          </a:p>
        </p:txBody>
      </p:sp>
    </p:spTree>
    <p:extLst>
      <p:ext uri="{BB962C8B-B14F-4D97-AF65-F5344CB8AC3E}">
        <p14:creationId xmlns:p14="http://schemas.microsoft.com/office/powerpoint/2010/main" val="237738003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 Same Side Corner Rectangle 5"/>
          <p:cNvSpPr/>
          <p:nvPr/>
        </p:nvSpPr>
        <p:spPr bwMode="auto">
          <a:xfrm>
            <a:off x="609600" y="914400"/>
            <a:ext cx="7924800" cy="4267200"/>
          </a:xfrm>
          <a:prstGeom prst="round2SameRect">
            <a:avLst/>
          </a:prstGeom>
          <a:solidFill>
            <a:schemeClr val="bg1">
              <a:lumMod val="8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pic>
        <p:nvPicPr>
          <p:cNvPr id="4" name="Picture 3" descr="C:\Users\grapes software\Documents\Personal\Treslaw-Visiting-Card.png"/>
          <p:cNvPicPr/>
          <p:nvPr/>
        </p:nvPicPr>
        <p:blipFill>
          <a:blip r:embed="rId2" cstate="print">
            <a:lum bright="4000" contrast="51000"/>
          </a:blip>
          <a:srcRect/>
          <a:stretch>
            <a:fillRect/>
          </a:stretch>
        </p:blipFill>
        <p:spPr bwMode="auto">
          <a:xfrm>
            <a:off x="838200" y="2484703"/>
            <a:ext cx="3657600" cy="914400"/>
          </a:xfrm>
          <a:prstGeom prst="rect">
            <a:avLst/>
          </a:prstGeom>
          <a:noFill/>
          <a:ln w="9525">
            <a:noFill/>
            <a:miter lim="800000"/>
            <a:headEnd/>
            <a:tailEnd/>
          </a:ln>
        </p:spPr>
      </p:pic>
      <p:sp>
        <p:nvSpPr>
          <p:cNvPr id="5" name="Rectangle 5"/>
          <p:cNvSpPr>
            <a:spLocks noChangeArrowheads="1"/>
          </p:cNvSpPr>
          <p:nvPr/>
        </p:nvSpPr>
        <p:spPr bwMode="auto">
          <a:xfrm>
            <a:off x="4953000" y="2057400"/>
            <a:ext cx="3810000" cy="2062745"/>
          </a:xfrm>
          <a:prstGeom prst="rect">
            <a:avLst/>
          </a:prstGeom>
          <a:noFill/>
          <a:ln w="9525">
            <a:noFill/>
            <a:miter lim="800000"/>
            <a:headEnd/>
            <a:tailEnd/>
          </a:ln>
        </p:spPr>
        <p:txBody>
          <a:bodyPr wrap="square" lIns="92075" tIns="46038" rIns="92075" bIns="46038">
            <a:spAutoFit/>
          </a:bodyPr>
          <a:lstStyle/>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B-125</a:t>
            </a: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Sector 52</a:t>
            </a:r>
          </a:p>
          <a:p>
            <a:pPr marL="177800" indent="-177800" eaLnBrk="0" hangingPunct="0">
              <a:spcBef>
                <a:spcPts val="0"/>
              </a:spcBef>
              <a:spcAft>
                <a:spcPts val="0"/>
              </a:spcAft>
              <a:buClr>
                <a:srgbClr val="4367C5"/>
              </a:buClr>
              <a:defRPr/>
            </a:pPr>
            <a:r>
              <a:rPr lang="en-US" sz="1600" b="1" dirty="0" err="1">
                <a:solidFill>
                  <a:schemeClr val="tx1">
                    <a:lumMod val="75000"/>
                  </a:schemeClr>
                </a:solidFill>
                <a:latin typeface="+mj-lt"/>
              </a:rPr>
              <a:t>Noida</a:t>
            </a:r>
            <a:r>
              <a:rPr lang="en-US" sz="1600" b="1" dirty="0">
                <a:solidFill>
                  <a:schemeClr val="tx1">
                    <a:lumMod val="75000"/>
                  </a:schemeClr>
                </a:solidFill>
                <a:latin typeface="+mj-lt"/>
              </a:rPr>
              <a:t> - 201 301</a:t>
            </a:r>
            <a:r>
              <a:rPr lang="en-US" sz="1400" b="1" dirty="0">
                <a:solidFill>
                  <a:schemeClr val="tx1">
                    <a:lumMod val="75000"/>
                  </a:schemeClr>
                </a:solidFill>
                <a:latin typeface="+mj-lt"/>
              </a:rPr>
              <a:t> </a:t>
            </a: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Tel: +91 120 454 2972</a:t>
            </a: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Email: </a:t>
            </a:r>
            <a:r>
              <a:rPr lang="en-US" sz="1600" b="1" dirty="0" err="1">
                <a:solidFill>
                  <a:schemeClr val="tx1">
                    <a:lumMod val="75000"/>
                  </a:schemeClr>
                </a:solidFill>
                <a:latin typeface="+mj-lt"/>
              </a:rPr>
              <a:t>delhi@treslaw.com</a:t>
            </a: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	         </a:t>
            </a:r>
            <a:r>
              <a:rPr lang="en-US" sz="1600" b="1" dirty="0" err="1">
                <a:solidFill>
                  <a:schemeClr val="tx1">
                    <a:lumMod val="75000"/>
                  </a:schemeClr>
                </a:solidFill>
                <a:latin typeface="+mj-lt"/>
              </a:rPr>
              <a:t>ankur.jain@treslaw.com</a:t>
            </a: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M: +91 99102 60766</a:t>
            </a:r>
          </a:p>
        </p:txBody>
      </p:sp>
    </p:spTree>
    <p:extLst>
      <p:ext uri="{BB962C8B-B14F-4D97-AF65-F5344CB8AC3E}">
        <p14:creationId xmlns:p14="http://schemas.microsoft.com/office/powerpoint/2010/main" val="2345756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dirty="0"/>
              <a:t>Export Benefits – Duty Credit Scrips </a:t>
            </a:r>
          </a:p>
        </p:txBody>
      </p:sp>
      <p:sp>
        <p:nvSpPr>
          <p:cNvPr id="20482" name="Rectangle 3"/>
          <p:cNvSpPr>
            <a:spLocks noGrp="1" noChangeArrowheads="1"/>
          </p:cNvSpPr>
          <p:nvPr>
            <p:ph idx="1"/>
          </p:nvPr>
        </p:nvSpPr>
        <p:spPr/>
        <p:txBody>
          <a:bodyPr/>
          <a:lstStyle/>
          <a:p>
            <a:r>
              <a:rPr lang="en-US" dirty="0"/>
              <a:t>The Foreign Trade Policy of India 2015-2020 (‘FTP’) provides incentives to:</a:t>
            </a:r>
          </a:p>
          <a:p>
            <a:pPr lvl="1"/>
            <a:r>
              <a:rPr lang="en-US" b="1" dirty="0"/>
              <a:t>Merchandise Exporters (Merchandise Exports from India Scheme – ‘MEIS’)</a:t>
            </a:r>
            <a:r>
              <a:rPr lang="en-US" dirty="0"/>
              <a:t>; and</a:t>
            </a:r>
          </a:p>
          <a:p>
            <a:pPr lvl="1"/>
            <a:r>
              <a:rPr lang="en-US" b="1" dirty="0"/>
              <a:t>Service Exporters (Service Exports from India Scheme – ‘SEIS’)</a:t>
            </a:r>
            <a:r>
              <a:rPr lang="en-US" dirty="0"/>
              <a:t> </a:t>
            </a:r>
          </a:p>
          <a:p>
            <a:pPr lvl="1">
              <a:buNone/>
            </a:pPr>
            <a:r>
              <a:rPr lang="en-US" dirty="0"/>
              <a:t>with respect to notified exports made from India as rewards.</a:t>
            </a:r>
          </a:p>
          <a:p>
            <a:r>
              <a:rPr lang="en-US" dirty="0"/>
              <a:t>These incentives are in the form of Duty Credit Scrips issued to the exporters on the basis of application filed with the Directorate General of Foreign Trade (‘DGFT’)</a:t>
            </a:r>
          </a:p>
          <a:p>
            <a:r>
              <a:rPr lang="en-US" dirty="0"/>
              <a:t>These Duty Credit Scrips are issued as a percentage of total FOB value of exports (in case of goods) and as a percentage of net foreign exchange earned (in case of services)</a:t>
            </a:r>
          </a:p>
          <a:p>
            <a:r>
              <a:rPr lang="en-US" dirty="0"/>
              <a:t>Since, the Duty Credit Scrips have a value; they are allowed to be traded freely in the open market as a commodity</a:t>
            </a:r>
          </a:p>
          <a:p>
            <a:endParaRPr lang="en-US" dirty="0"/>
          </a:p>
          <a:p>
            <a:endParaRPr lang="en-US" dirty="0"/>
          </a:p>
        </p:txBody>
      </p:sp>
    </p:spTree>
    <p:extLst>
      <p:ext uri="{BB962C8B-B14F-4D97-AF65-F5344CB8AC3E}">
        <p14:creationId xmlns:p14="http://schemas.microsoft.com/office/powerpoint/2010/main" val="276349007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dirty="0"/>
              <a:t>Export Benefits – Duty Credit Scrips</a:t>
            </a:r>
          </a:p>
        </p:txBody>
      </p:sp>
      <p:sp>
        <p:nvSpPr>
          <p:cNvPr id="20482" name="Rectangle 3"/>
          <p:cNvSpPr>
            <a:spLocks noGrp="1" noChangeArrowheads="1"/>
          </p:cNvSpPr>
          <p:nvPr>
            <p:ph idx="1"/>
          </p:nvPr>
        </p:nvSpPr>
        <p:spPr/>
        <p:txBody>
          <a:bodyPr/>
          <a:lstStyle/>
          <a:p>
            <a:r>
              <a:rPr lang="en-US" dirty="0"/>
              <a:t>The Duty Credit Scrips can </a:t>
            </a:r>
            <a:r>
              <a:rPr lang="en-US" i="1" dirty="0"/>
              <a:t>inter alia</a:t>
            </a:r>
            <a:r>
              <a:rPr lang="en-US" dirty="0"/>
              <a:t> be utilized for :</a:t>
            </a:r>
          </a:p>
          <a:p>
            <a:pPr lvl="1"/>
            <a:r>
              <a:rPr lang="en-US" dirty="0"/>
              <a:t>Payment of </a:t>
            </a:r>
            <a:r>
              <a:rPr lang="en-US" u="sng" dirty="0"/>
              <a:t>Basic Customs Duty</a:t>
            </a:r>
            <a:r>
              <a:rPr lang="en-US" dirty="0"/>
              <a:t> on import of goods (including capital goods)</a:t>
            </a:r>
          </a:p>
          <a:p>
            <a:pPr lvl="1"/>
            <a:r>
              <a:rPr lang="en-US" dirty="0"/>
              <a:t>Payment of Customs Duty arising due to default in fulfilling Export Obligation under the Duty Exemption/Remission Scheme or Export Promotion Capital Goods Scheme.</a:t>
            </a:r>
          </a:p>
          <a:p>
            <a:r>
              <a:rPr lang="en-US" dirty="0"/>
              <a:t>These scrips </a:t>
            </a:r>
            <a:r>
              <a:rPr lang="en-US" u="sng" dirty="0"/>
              <a:t>cannot</a:t>
            </a:r>
            <a:r>
              <a:rPr lang="en-US" dirty="0"/>
              <a:t> be used for (as per Trade Notice):</a:t>
            </a:r>
          </a:p>
          <a:p>
            <a:pPr lvl="1">
              <a:spcAft>
                <a:spcPts val="0"/>
              </a:spcAft>
            </a:pPr>
            <a:r>
              <a:rPr lang="en-US" dirty="0"/>
              <a:t>Payment of Integrated Goods and Services Tax (‘</a:t>
            </a:r>
            <a:r>
              <a:rPr lang="en-US" b="1" dirty="0"/>
              <a:t>IGST</a:t>
            </a:r>
            <a:r>
              <a:rPr lang="en-US" dirty="0"/>
              <a:t>’); and </a:t>
            </a:r>
          </a:p>
          <a:p>
            <a:pPr lvl="1">
              <a:spcAft>
                <a:spcPts val="0"/>
              </a:spcAft>
            </a:pPr>
            <a:r>
              <a:rPr lang="en-US" dirty="0"/>
              <a:t>GST Compensation </a:t>
            </a:r>
            <a:r>
              <a:rPr lang="en-US" dirty="0" err="1"/>
              <a:t>Cess</a:t>
            </a:r>
            <a:endParaRPr lang="en-US" dirty="0"/>
          </a:p>
          <a:p>
            <a:pPr lvl="1">
              <a:spcAft>
                <a:spcPts val="0"/>
              </a:spcAft>
            </a:pPr>
            <a:endParaRPr lang="en-US" dirty="0"/>
          </a:p>
          <a:p>
            <a:pPr lvl="1">
              <a:spcAft>
                <a:spcPts val="0"/>
              </a:spcAft>
            </a:pPr>
            <a:r>
              <a:rPr lang="en-US" dirty="0"/>
              <a:t>Central Goods and Services Tax (‘</a:t>
            </a:r>
            <a:r>
              <a:rPr lang="en-US" b="1" dirty="0"/>
              <a:t>CGST</a:t>
            </a:r>
            <a:r>
              <a:rPr lang="en-US" dirty="0"/>
              <a:t>’);</a:t>
            </a:r>
          </a:p>
          <a:p>
            <a:pPr lvl="1">
              <a:spcAft>
                <a:spcPts val="0"/>
              </a:spcAft>
            </a:pPr>
            <a:r>
              <a:rPr lang="en-US" dirty="0"/>
              <a:t>State Goods and Services Tax (‘</a:t>
            </a:r>
            <a:r>
              <a:rPr lang="en-US" b="1" dirty="0"/>
              <a:t>SGST</a:t>
            </a:r>
            <a:r>
              <a:rPr lang="en-US" dirty="0"/>
              <a:t>’);</a:t>
            </a:r>
          </a:p>
          <a:p>
            <a:pPr lvl="1">
              <a:spcAft>
                <a:spcPts val="0"/>
              </a:spcAft>
            </a:pPr>
            <a:r>
              <a:rPr lang="en-US" dirty="0"/>
              <a:t>IGST; and </a:t>
            </a:r>
          </a:p>
          <a:p>
            <a:pPr lvl="1">
              <a:spcAft>
                <a:spcPts val="0"/>
              </a:spcAft>
            </a:pPr>
            <a:r>
              <a:rPr lang="en-US" dirty="0"/>
              <a:t>GST Compensation </a:t>
            </a:r>
            <a:r>
              <a:rPr lang="en-US" dirty="0" err="1"/>
              <a:t>Cess</a:t>
            </a:r>
            <a:r>
              <a:rPr lang="en-US" dirty="0"/>
              <a:t> for domestic procurement</a:t>
            </a:r>
          </a:p>
          <a:p>
            <a:endParaRPr lang="en-US" dirty="0"/>
          </a:p>
        </p:txBody>
      </p:sp>
      <p:sp>
        <p:nvSpPr>
          <p:cNvPr id="4" name="Right Brace 3"/>
          <p:cNvSpPr/>
          <p:nvPr/>
        </p:nvSpPr>
        <p:spPr bwMode="auto">
          <a:xfrm>
            <a:off x="6553200" y="2895600"/>
            <a:ext cx="457200" cy="685800"/>
          </a:xfrm>
          <a:prstGeom prst="rightBrace">
            <a:avLst>
              <a:gd name="adj1" fmla="val 13403"/>
              <a:gd name="adj2" fmla="val 50000"/>
            </a:avLst>
          </a:prstGeom>
          <a:noFill/>
          <a:ln w="3810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6" name="Right Brace 5"/>
          <p:cNvSpPr/>
          <p:nvPr/>
        </p:nvSpPr>
        <p:spPr bwMode="auto">
          <a:xfrm>
            <a:off x="6553200" y="4267200"/>
            <a:ext cx="533400" cy="1295400"/>
          </a:xfrm>
          <a:prstGeom prst="rightBrace">
            <a:avLst>
              <a:gd name="adj1" fmla="val 13403"/>
              <a:gd name="adj2" fmla="val 47465"/>
            </a:avLst>
          </a:prstGeom>
          <a:noFill/>
          <a:ln w="3810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7" name="TextBox 6"/>
          <p:cNvSpPr txBox="1"/>
          <p:nvPr/>
        </p:nvSpPr>
        <p:spPr>
          <a:xfrm>
            <a:off x="7010400" y="3043535"/>
            <a:ext cx="1752600" cy="369332"/>
          </a:xfrm>
          <a:prstGeom prst="rect">
            <a:avLst/>
          </a:prstGeom>
          <a:noFill/>
        </p:spPr>
        <p:txBody>
          <a:bodyPr wrap="square" rtlCol="0">
            <a:spAutoFit/>
          </a:bodyPr>
          <a:lstStyle/>
          <a:p>
            <a:r>
              <a:rPr lang="en-US" sz="1800" b="1" dirty="0">
                <a:solidFill>
                  <a:schemeClr val="tx1">
                    <a:lumMod val="50000"/>
                  </a:schemeClr>
                </a:solidFill>
                <a:latin typeface="Calibri" pitchFamily="34" charset="0"/>
              </a:rPr>
              <a:t>For Imports</a:t>
            </a:r>
          </a:p>
        </p:txBody>
      </p:sp>
      <p:sp>
        <p:nvSpPr>
          <p:cNvPr id="8" name="TextBox 7"/>
          <p:cNvSpPr txBox="1"/>
          <p:nvPr/>
        </p:nvSpPr>
        <p:spPr>
          <a:xfrm>
            <a:off x="7086600" y="4495800"/>
            <a:ext cx="1828800" cy="646331"/>
          </a:xfrm>
          <a:prstGeom prst="rect">
            <a:avLst/>
          </a:prstGeom>
          <a:noFill/>
        </p:spPr>
        <p:txBody>
          <a:bodyPr wrap="square" rtlCol="0">
            <a:spAutoFit/>
          </a:bodyPr>
          <a:lstStyle/>
          <a:p>
            <a:r>
              <a:rPr lang="en-US" sz="1800" b="1" dirty="0">
                <a:solidFill>
                  <a:schemeClr val="tx1">
                    <a:lumMod val="50000"/>
                  </a:schemeClr>
                </a:solidFill>
                <a:latin typeface="Calibri" pitchFamily="34" charset="0"/>
              </a:rPr>
              <a:t>For Domestic Procurement</a:t>
            </a:r>
          </a:p>
        </p:txBody>
      </p:sp>
    </p:spTree>
    <p:extLst>
      <p:ext uri="{BB962C8B-B14F-4D97-AF65-F5344CB8AC3E}">
        <p14:creationId xmlns:p14="http://schemas.microsoft.com/office/powerpoint/2010/main" val="249147792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dirty="0"/>
              <a:t>Export Benefits – Duty Credit Scrips</a:t>
            </a:r>
          </a:p>
        </p:txBody>
      </p:sp>
      <p:sp>
        <p:nvSpPr>
          <p:cNvPr id="20482" name="Rectangle 3"/>
          <p:cNvSpPr>
            <a:spLocks noGrp="1" noChangeArrowheads="1"/>
          </p:cNvSpPr>
          <p:nvPr>
            <p:ph idx="1"/>
          </p:nvPr>
        </p:nvSpPr>
        <p:spPr/>
        <p:txBody>
          <a:bodyPr/>
          <a:lstStyle/>
          <a:p>
            <a:r>
              <a:rPr lang="en-US" dirty="0"/>
              <a:t>Therefore, it eliminates the requirement of having to pay the relevant duties / taxes in cash. </a:t>
            </a:r>
          </a:p>
          <a:p>
            <a:r>
              <a:rPr lang="en-US" dirty="0"/>
              <a:t>More importantly, since these Duty Credit Scrips can be obtained at a </a:t>
            </a:r>
            <a:r>
              <a:rPr lang="en-US" u="sng" dirty="0"/>
              <a:t>discounted rate</a:t>
            </a:r>
            <a:r>
              <a:rPr lang="en-US" dirty="0"/>
              <a:t> from the open market, there are various importers who have specific interest to procure them in order to lower their Customs duty costs. </a:t>
            </a:r>
          </a:p>
          <a:p>
            <a:r>
              <a:rPr lang="en-US" dirty="0"/>
              <a:t>For example, an importer A has a requirement of having to pay Rs. 1 Cr as Basic Customs duty. On the other hand, an exporter B has received a Duty Credit Scrip for Rs. 1 Cr on account of exports of goods/ services. Since, exporter B may not have any output liability, such exporter B would look out for a suitable importer who could pay a good price for the Duty Credit Scrip. Let’s assume, the exporter B agrees to sell the scrips at a discounted rate of Rs. 94 per Rs. 100, and importer A agrees to buy such Duty Credit Scrips. In this case, importer A stands to benefit by 6%.</a:t>
            </a:r>
          </a:p>
          <a:p>
            <a:r>
              <a:rPr lang="en-US" dirty="0"/>
              <a:t>The supply of Duty Credit Scrips now attract GST at the rate of 0%. </a:t>
            </a:r>
          </a:p>
          <a:p>
            <a:endParaRPr lang="en-US" dirty="0"/>
          </a:p>
          <a:p>
            <a:pPr lvl="1"/>
            <a:endParaRPr lang="en-US" dirty="0"/>
          </a:p>
        </p:txBody>
      </p:sp>
    </p:spTree>
    <p:extLst>
      <p:ext uri="{BB962C8B-B14F-4D97-AF65-F5344CB8AC3E}">
        <p14:creationId xmlns:p14="http://schemas.microsoft.com/office/powerpoint/2010/main" val="109362214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a:t>Introduction to SEIS and its Significance</a:t>
            </a:r>
            <a:endParaRPr lang="en-US" dirty="0"/>
          </a:p>
        </p:txBody>
      </p:sp>
      <p:sp>
        <p:nvSpPr>
          <p:cNvPr id="20482" name="Rectangle 3"/>
          <p:cNvSpPr>
            <a:spLocks noGrp="1" noChangeArrowheads="1"/>
          </p:cNvSpPr>
          <p:nvPr>
            <p:ph idx="1"/>
          </p:nvPr>
        </p:nvSpPr>
        <p:spPr/>
        <p:txBody>
          <a:bodyPr/>
          <a:lstStyle/>
          <a:p>
            <a:r>
              <a:rPr lang="en-US" dirty="0"/>
              <a:t>Service Exports from India Scheme (SEIS) has replaced Served From India Scheme (SFIS) under the erstwhile Foreign Trade Policy (FTP)</a:t>
            </a:r>
          </a:p>
          <a:p>
            <a:r>
              <a:rPr lang="en-US" dirty="0"/>
              <a:t>Its objective is to encourage export of notified services from India</a:t>
            </a:r>
          </a:p>
          <a:p>
            <a:r>
              <a:rPr lang="en-US" dirty="0"/>
              <a:t>SEIS shall apply to ‘Service Providers located in India’ instead of ‘Indian Service Providers’</a:t>
            </a:r>
          </a:p>
          <a:p>
            <a:r>
              <a:rPr lang="en-US" dirty="0"/>
              <a:t>Therefore, wider coverage of service exporters has been provided; regardless of the constitution of the service provider</a:t>
            </a:r>
          </a:p>
          <a:p>
            <a:r>
              <a:rPr lang="en-US" dirty="0"/>
              <a:t>Applicable for notified services and subject to specified conditions – Appendix 3D of FTP</a:t>
            </a:r>
          </a:p>
          <a:p>
            <a:pPr lvl="0"/>
            <a:r>
              <a:rPr lang="en-US" dirty="0"/>
              <a:t>Rewards under SEIS will be provided in the form of Duty Credit Scrip/s</a:t>
            </a:r>
          </a:p>
          <a:p>
            <a:r>
              <a:rPr lang="en-US" dirty="0"/>
              <a:t>Specific rates of rewards provided for listed services (</a:t>
            </a:r>
            <a:r>
              <a:rPr lang="en-US" b="1" u="sng" dirty="0"/>
              <a:t>3% and 5%</a:t>
            </a:r>
            <a:r>
              <a:rPr lang="en-US" dirty="0"/>
              <a:t> of Net Foreign Exchange which has been enhanced to </a:t>
            </a:r>
            <a:r>
              <a:rPr lang="en-US" b="1" u="sng" dirty="0"/>
              <a:t>5% and 7%</a:t>
            </a:r>
            <a:r>
              <a:rPr lang="en-US" dirty="0"/>
              <a:t> respectively </a:t>
            </a:r>
            <a:r>
              <a:rPr lang="en-US" dirty="0" err="1"/>
              <a:t>w.e.f</a:t>
            </a:r>
            <a:r>
              <a:rPr lang="en-US" dirty="0"/>
              <a:t>. 1st November 2017)</a:t>
            </a:r>
          </a:p>
          <a:p>
            <a:r>
              <a:rPr lang="en-US" dirty="0"/>
              <a:t>Benefit under SEIS is applicable for exports undertaken from 1st of April 2015</a:t>
            </a:r>
          </a:p>
          <a:p>
            <a:endParaRPr lang="en-US" dirty="0"/>
          </a:p>
          <a:p>
            <a:pPr lvl="1"/>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a:t>Eligibility</a:t>
            </a:r>
            <a:endParaRPr lang="en-US" dirty="0"/>
          </a:p>
        </p:txBody>
      </p:sp>
      <p:sp>
        <p:nvSpPr>
          <p:cNvPr id="21506" name="Rectangle 3"/>
          <p:cNvSpPr>
            <a:spLocks noGrp="1" noChangeArrowheads="1"/>
          </p:cNvSpPr>
          <p:nvPr>
            <p:ph idx="1"/>
          </p:nvPr>
        </p:nvSpPr>
        <p:spPr/>
        <p:txBody>
          <a:bodyPr/>
          <a:lstStyle/>
          <a:p>
            <a:r>
              <a:rPr lang="en-US" dirty="0"/>
              <a:t>All service providers of listed services having net free forex earnings of US $ 15,000 or more in year of rendering services</a:t>
            </a:r>
          </a:p>
          <a:p>
            <a:r>
              <a:rPr lang="en-US" dirty="0"/>
              <a:t>Payment received in INR for specified services to be treated as deemed receipt of foreign exchange</a:t>
            </a:r>
          </a:p>
          <a:p>
            <a:r>
              <a:rPr lang="en-IN" dirty="0"/>
              <a:t>Net forex would be gross forex earning, </a:t>
            </a:r>
            <a:r>
              <a:rPr lang="en-IN" i="1" dirty="0"/>
              <a:t>less </a:t>
            </a:r>
            <a:r>
              <a:rPr lang="en-IN" dirty="0"/>
              <a:t>total expenses/payment/remittances  of forex relating to service sector in the financial year</a:t>
            </a:r>
          </a:p>
          <a:p>
            <a:r>
              <a:rPr lang="en-IN" dirty="0"/>
              <a:t>Service provider shall have an active IEC at the time of rendering such service</a:t>
            </a:r>
          </a:p>
          <a:p>
            <a:r>
              <a:rPr lang="en-US" dirty="0"/>
              <a:t>For SEIS, the last date for filing application shall be 12 months from the end of relevant financial year of claim period</a:t>
            </a:r>
          </a:p>
          <a:p>
            <a:r>
              <a:rPr lang="en-US" dirty="0"/>
              <a:t>However, application can be filed beyond the said period for </a:t>
            </a:r>
            <a:r>
              <a:rPr lang="en-US" dirty="0" err="1"/>
              <a:t>upto</a:t>
            </a:r>
            <a:r>
              <a:rPr lang="en-US" dirty="0"/>
              <a:t> 2 years by incurring a late cut fee</a:t>
            </a:r>
          </a:p>
          <a:p>
            <a:r>
              <a:rPr lang="en-US" dirty="0"/>
              <a:t>Duty Credit Scrip under SEIS will be valid for 18 months from the date of issue</a:t>
            </a:r>
            <a:endParaRPr lang="en-IN" dirty="0"/>
          </a:p>
          <a:p>
            <a:endParaRPr lang="en-IN" dirty="0"/>
          </a:p>
          <a:p>
            <a:endParaRPr lang="en-US" dirty="0"/>
          </a:p>
          <a:p>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a:t>Ineligible remittances for entitlements</a:t>
            </a:r>
            <a:endParaRPr lang="en-US" dirty="0"/>
          </a:p>
        </p:txBody>
      </p:sp>
      <p:sp>
        <p:nvSpPr>
          <p:cNvPr id="23554" name="Rectangle 3"/>
          <p:cNvSpPr>
            <a:spLocks noGrp="1" noChangeArrowheads="1"/>
          </p:cNvSpPr>
          <p:nvPr>
            <p:ph idx="1"/>
          </p:nvPr>
        </p:nvSpPr>
        <p:spPr/>
        <p:txBody>
          <a:bodyPr/>
          <a:lstStyle/>
          <a:p>
            <a:r>
              <a:rPr lang="en-US" dirty="0"/>
              <a:t>Foreign Exchange other than those earned for rendering services</a:t>
            </a:r>
          </a:p>
          <a:p>
            <a:r>
              <a:rPr lang="en-US" dirty="0"/>
              <a:t>Foreign Exchange remittance related to the Finance Sector such as:</a:t>
            </a:r>
          </a:p>
          <a:p>
            <a:pPr lvl="1"/>
            <a:r>
              <a:rPr lang="en-IN" dirty="0"/>
              <a:t>Raising foreign currency loan</a:t>
            </a:r>
          </a:p>
          <a:p>
            <a:pPr lvl="1"/>
            <a:r>
              <a:rPr lang="en-IN" dirty="0"/>
              <a:t>Export proceeds</a:t>
            </a:r>
          </a:p>
          <a:p>
            <a:pPr lvl="1"/>
            <a:r>
              <a:rPr lang="en-US" dirty="0"/>
              <a:t>Issuance of foreign bonds and equity instruments such as ADRs, GDRs </a:t>
            </a:r>
            <a:r>
              <a:rPr lang="en-US" dirty="0" err="1"/>
              <a:t>etc</a:t>
            </a:r>
            <a:r>
              <a:rPr lang="en-US" dirty="0"/>
              <a:t> and sale of securities or instruments</a:t>
            </a:r>
          </a:p>
          <a:p>
            <a:pPr lvl="1"/>
            <a:r>
              <a:rPr lang="en-US" dirty="0"/>
              <a:t>Other receivables not connected with services provided</a:t>
            </a:r>
            <a:endParaRPr lang="en-IN" dirty="0"/>
          </a:p>
          <a:p>
            <a:r>
              <a:rPr lang="en-US" dirty="0" err="1"/>
              <a:t>Labour</a:t>
            </a:r>
            <a:r>
              <a:rPr lang="en-US" dirty="0"/>
              <a:t> remittances for employment</a:t>
            </a:r>
          </a:p>
          <a:p>
            <a:r>
              <a:rPr lang="en-US" dirty="0"/>
              <a:t>Payment of services received from EEFC Account</a:t>
            </a:r>
          </a:p>
          <a:p>
            <a:r>
              <a:rPr lang="en-US" dirty="0"/>
              <a:t>Services rendered by EOU/ EHTP / STPI / BTP units </a:t>
            </a:r>
          </a:p>
          <a:p>
            <a:r>
              <a:rPr lang="en-US" dirty="0"/>
              <a:t>Export of goods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r>
              <a:rPr lang="en-US"/>
              <a:t>Use of Scrips</a:t>
            </a:r>
            <a:endParaRPr lang="en-US" dirty="0"/>
          </a:p>
        </p:txBody>
      </p:sp>
      <p:sp>
        <p:nvSpPr>
          <p:cNvPr id="26626" name="Rectangle 3"/>
          <p:cNvSpPr>
            <a:spLocks noGrp="1" noChangeArrowheads="1"/>
          </p:cNvSpPr>
          <p:nvPr>
            <p:ph idx="1"/>
          </p:nvPr>
        </p:nvSpPr>
        <p:spPr/>
        <p:txBody>
          <a:bodyPr/>
          <a:lstStyle/>
          <a:p>
            <a:r>
              <a:rPr lang="en-IN" dirty="0"/>
              <a:t>Application for grant of scrips for eligible services shall be filed online for financial year on annual basis </a:t>
            </a:r>
            <a:endParaRPr lang="en-US" dirty="0"/>
          </a:p>
          <a:p>
            <a:r>
              <a:rPr lang="en-US" dirty="0"/>
              <a:t>Scrips issued under SEIS can be used for the payment of Basic Customs duty</a:t>
            </a:r>
          </a:p>
          <a:p>
            <a:r>
              <a:rPr lang="en-US" dirty="0"/>
              <a:t>Basic Customs duty paid in cash or through debit under duty credit scrip can be taken back as Duty Drawback, if inputs so imported are used for exports</a:t>
            </a:r>
          </a:p>
          <a:p>
            <a:r>
              <a:rPr lang="en-US" dirty="0"/>
              <a:t>No Actual User Condition attached for usage of the duty credit scrip</a:t>
            </a:r>
          </a:p>
          <a:p>
            <a:r>
              <a:rPr lang="en-US" dirty="0"/>
              <a:t>Duty credit scrip is freely transferable</a:t>
            </a:r>
          </a:p>
          <a:p>
            <a:r>
              <a:rPr lang="en-US" dirty="0"/>
              <a:t>No restriction of types of goods which can be imported against the duty credit scrip except as notified </a:t>
            </a:r>
          </a:p>
          <a:p>
            <a:endParaRPr lang="en-US" dirty="0"/>
          </a:p>
          <a:p>
            <a:pPr lvl="1"/>
            <a:endParaRPr lang="en-US" dirty="0"/>
          </a:p>
          <a:p>
            <a:pPr lvl="1"/>
            <a:endParaRPr lang="en-US" dirty="0"/>
          </a:p>
          <a:p>
            <a:pPr lvl="1"/>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r>
              <a:rPr lang="en-US"/>
              <a:t>Procedure for Procurement </a:t>
            </a:r>
            <a:endParaRPr lang="en-US" dirty="0"/>
          </a:p>
        </p:txBody>
      </p:sp>
      <p:sp>
        <p:nvSpPr>
          <p:cNvPr id="6149" name="Rectangle 3"/>
          <p:cNvSpPr>
            <a:spLocks noGrp="1" noChangeArrowheads="1"/>
          </p:cNvSpPr>
          <p:nvPr>
            <p:ph idx="1"/>
          </p:nvPr>
        </p:nvSpPr>
        <p:spPr/>
        <p:txBody>
          <a:bodyPr/>
          <a:lstStyle/>
          <a:p>
            <a:r>
              <a:rPr lang="en-US" dirty="0"/>
              <a:t>Online application is to be filed in form ANF 3B</a:t>
            </a:r>
          </a:p>
          <a:p>
            <a:r>
              <a:rPr lang="en-US" dirty="0"/>
              <a:t>Class 3 digital signature (EXIM Verified) would be required for the purpose of online filing</a:t>
            </a:r>
          </a:p>
          <a:p>
            <a:r>
              <a:rPr lang="en-US" dirty="0"/>
              <a:t>Registration with a designated Export Promotion Council is required </a:t>
            </a:r>
          </a:p>
          <a:p>
            <a:r>
              <a:rPr lang="en-US" dirty="0"/>
              <a:t>Proof of export and proof of receipt of payment against services provided is mandatorily to be provided</a:t>
            </a:r>
          </a:p>
          <a:p>
            <a:r>
              <a:rPr lang="en-US" dirty="0"/>
              <a:t>Requisite declarations and certificates should be accompanied with the form ANF 2B</a:t>
            </a:r>
          </a:p>
          <a:p>
            <a:r>
              <a:rPr lang="en-US" dirty="0"/>
              <a:t>Regional Authority shall process the application received online after due scrutiny</a:t>
            </a:r>
          </a:p>
          <a:p>
            <a:pPr marL="0" indent="0">
              <a:buNone/>
            </a:pPr>
            <a:r>
              <a:rPr lang="en-US" b="1" dirty="0"/>
              <a:t>Port of registration of scrip</a:t>
            </a:r>
          </a:p>
          <a:p>
            <a:r>
              <a:rPr lang="en-US" dirty="0"/>
              <a:t>The applicant can choose any port as port of registration and mention it in the application at the appropriate column. RA will issue the scrip with such port of registration. Such Duty Credit Scrip needs to be registered at the port of registration of the duty credit. </a:t>
            </a:r>
          </a:p>
          <a:p>
            <a:r>
              <a:rPr lang="en-US" dirty="0"/>
              <a:t>Once registered at EDI port, scrip can be automatically be used at any EDI port for import and at any manual port under Telegraphic Release Advice (TRA) procedure. </a:t>
            </a:r>
          </a:p>
          <a:p>
            <a:endParaRPr lang="en-GB" dirty="0"/>
          </a:p>
        </p:txBody>
      </p:sp>
    </p:spTree>
  </p:cSld>
  <p:clrMapOvr>
    <a:masterClrMapping/>
  </p:clrMapOvr>
  <p:transition/>
</p:sld>
</file>

<file path=ppt/theme/theme1.xml><?xml version="1.0" encoding="utf-8"?>
<a:theme xmlns:a="http://schemas.openxmlformats.org/drawingml/2006/main" name="1_Report template 3">
  <a:themeElements>
    <a:clrScheme name="Report template 3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Report template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dash"/>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dash"/>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eport template 3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72159</TotalTime>
  <Pages>17</Pages>
  <Words>1782</Words>
  <Application>Microsoft Macintosh PowerPoint</Application>
  <PresentationFormat>On-screen Show (4:3)</PresentationFormat>
  <Paragraphs>176</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Symbol</vt:lpstr>
      <vt:lpstr>Wingdings</vt:lpstr>
      <vt:lpstr>1_Report template 3</vt:lpstr>
      <vt:lpstr>PowerPoint Presentation</vt:lpstr>
      <vt:lpstr>Export Benefits – Duty Credit Scrips </vt:lpstr>
      <vt:lpstr>Export Benefits – Duty Credit Scrips</vt:lpstr>
      <vt:lpstr>Export Benefits – Duty Credit Scrips</vt:lpstr>
      <vt:lpstr>Introduction to SEIS and its Significance</vt:lpstr>
      <vt:lpstr>Eligibility</vt:lpstr>
      <vt:lpstr>Ineligible remittances for entitlements</vt:lpstr>
      <vt:lpstr>Use of Scrips</vt:lpstr>
      <vt:lpstr>Procedure for Procurement </vt:lpstr>
      <vt:lpstr>List of  Eligible Services</vt:lpstr>
      <vt:lpstr>List of  Eligible Services</vt:lpstr>
      <vt:lpstr>Introduction to MEIS and its Significance</vt:lpstr>
      <vt:lpstr>Eligibility for MEIS benefit</vt:lpstr>
      <vt:lpstr>Ineligible remittances for entitlements under MEIS </vt:lpstr>
      <vt:lpstr>PowerPoint Presentation</vt:lpstr>
    </vt:vector>
  </TitlesOfParts>
  <Company>www.sarcassociates.com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SARC &amp; Associates</dc:creator>
  <cp:lastModifiedBy>Ankur Jain</cp:lastModifiedBy>
  <cp:revision>5759</cp:revision>
  <cp:lastPrinted>2001-09-13T17:22:59Z</cp:lastPrinted>
  <dcterms:created xsi:type="dcterms:W3CDTF">1997-12-14T01:32:54Z</dcterms:created>
  <dcterms:modified xsi:type="dcterms:W3CDTF">2020-06-22T09:39:12Z</dcterms:modified>
</cp:coreProperties>
</file>