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4522" r:id="rId1"/>
  </p:sldMasterIdLst>
  <p:notesMasterIdLst>
    <p:notesMasterId r:id="rId16"/>
  </p:notesMasterIdLst>
  <p:handoutMasterIdLst>
    <p:handoutMasterId r:id="rId17"/>
  </p:handoutMasterIdLst>
  <p:sldIdLst>
    <p:sldId id="308" r:id="rId2"/>
    <p:sldId id="441" r:id="rId3"/>
    <p:sldId id="448" r:id="rId4"/>
    <p:sldId id="442" r:id="rId5"/>
    <p:sldId id="443" r:id="rId6"/>
    <p:sldId id="444" r:id="rId7"/>
    <p:sldId id="445" r:id="rId8"/>
    <p:sldId id="446" r:id="rId9"/>
    <p:sldId id="447" r:id="rId10"/>
    <p:sldId id="449" r:id="rId11"/>
    <p:sldId id="450" r:id="rId12"/>
    <p:sldId id="451" r:id="rId13"/>
    <p:sldId id="452" r:id="rId14"/>
    <p:sldId id="427" r:id="rId15"/>
  </p:sldIdLst>
  <p:sldSz cx="9144000" cy="6858000" type="screen4x3"/>
  <p:notesSz cx="6735763" cy="9866313"/>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12">
          <p15:clr>
            <a:srgbClr val="A4A3A4"/>
          </p15:clr>
        </p15:guide>
        <p15:guide id="2" orient="horz" pos="720">
          <p15:clr>
            <a:srgbClr val="A4A3A4"/>
          </p15:clr>
        </p15:guide>
        <p15:guide id="3" pos="5088">
          <p15:clr>
            <a:srgbClr val="A4A3A4"/>
          </p15:clr>
        </p15:guide>
        <p15:guide id="4" pos="240">
          <p15:clr>
            <a:srgbClr val="A4A3A4"/>
          </p15:clr>
        </p15:guide>
        <p15:guide id="5" pos="4560">
          <p15:clr>
            <a:srgbClr val="A4A3A4"/>
          </p15:clr>
        </p15:guide>
        <p15:guide id="6" pos="2688">
          <p15:clr>
            <a:srgbClr val="A4A3A4"/>
          </p15:clr>
        </p15:guide>
        <p15:guide id="7" pos="5568">
          <p15:clr>
            <a:srgbClr val="A4A3A4"/>
          </p15:clr>
        </p15:guide>
        <p15:guide id="8" pos="3120">
          <p15:clr>
            <a:srgbClr val="A4A3A4"/>
          </p15:clr>
        </p15:guide>
        <p15:guide id="9" pos="480">
          <p15:clr>
            <a:srgbClr val="A4A3A4"/>
          </p15:clr>
        </p15:guide>
        <p15:guide id="10" pos="393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E4E8"/>
    <a:srgbClr val="ED5613"/>
    <a:srgbClr val="E35613"/>
    <a:srgbClr val="E14B0F"/>
    <a:srgbClr val="FF0000"/>
    <a:srgbClr val="F3F3ED"/>
    <a:srgbClr val="F867AD"/>
    <a:srgbClr val="A5002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80" autoAdjust="0"/>
    <p:restoredTop sz="92373" autoAdjust="0"/>
  </p:normalViewPr>
  <p:slideViewPr>
    <p:cSldViewPr>
      <p:cViewPr varScale="1">
        <p:scale>
          <a:sx n="88" d="100"/>
          <a:sy n="88" d="100"/>
        </p:scale>
        <p:origin x="1816" y="176"/>
      </p:cViewPr>
      <p:guideLst>
        <p:guide orient="horz" pos="912"/>
        <p:guide orient="horz" pos="720"/>
        <p:guide pos="5088"/>
        <p:guide pos="240"/>
        <p:guide pos="4560"/>
        <p:guide pos="2688"/>
        <p:guide pos="5568"/>
        <p:guide pos="3120"/>
        <p:guide pos="480"/>
        <p:guide pos="3936"/>
      </p:guideLst>
    </p:cSldViewPr>
  </p:slideViewPr>
  <p:outlineViewPr>
    <p:cViewPr>
      <p:scale>
        <a:sx n="33" d="100"/>
        <a:sy n="33" d="100"/>
      </p:scale>
      <p:origin x="0" y="3984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94" y="-102"/>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2270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84793"/>
            <a:ext cx="4941887" cy="4440396"/>
          </a:xfrm>
          <a:prstGeom prst="rect">
            <a:avLst/>
          </a:prstGeom>
          <a:noFill/>
          <a:ln w="9525">
            <a:noFill/>
            <a:miter lim="800000"/>
            <a:headEnd/>
            <a:tailEnd/>
          </a:ln>
          <a:effectLst/>
        </p:spPr>
        <p:txBody>
          <a:bodyPr vert="horz" wrap="square" lIns="95617" tIns="46970" rIns="95617" bIns="4697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5" name="Rectangle 3"/>
          <p:cNvSpPr>
            <a:spLocks noGrp="1" noRot="1" noChangeAspect="1" noChangeArrowheads="1" noTextEdit="1"/>
          </p:cNvSpPr>
          <p:nvPr>
            <p:ph type="sldImg" idx="2"/>
          </p:nvPr>
        </p:nvSpPr>
        <p:spPr bwMode="auto">
          <a:xfrm>
            <a:off x="908050" y="746125"/>
            <a:ext cx="4921250" cy="36909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35670438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815599" y="9370907"/>
            <a:ext cx="2918626" cy="494100"/>
          </a:xfrm>
          <a:prstGeom prst="rect">
            <a:avLst/>
          </a:prstGeom>
          <a:noFill/>
        </p:spPr>
        <p:txBody>
          <a:bodyPr lIns="80193" tIns="40096" rIns="80193" bIns="40096"/>
          <a:lstStyle/>
          <a:p>
            <a:fld id="{A5FC9925-A1D4-4514-8217-DD5FFFB6A113}" type="slidenum">
              <a:rPr lang="en-US" smtClean="0"/>
              <a:pPr/>
              <a:t>0</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79408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xfrm>
            <a:off x="3815599" y="9370908"/>
            <a:ext cx="2918626" cy="494100"/>
          </a:xfrm>
          <a:prstGeom prst="rect">
            <a:avLst/>
          </a:prstGeom>
          <a:noFill/>
        </p:spPr>
        <p:txBody>
          <a:bodyPr lIns="80193" tIns="40096" rIns="80193" bIns="40096"/>
          <a:lstStyle/>
          <a:p>
            <a:fld id="{5F204521-4FE2-4327-85CB-EA750ECBB852}" type="slidenum">
              <a:rPr lang="en-US" smtClean="0"/>
              <a:pPr/>
              <a:t>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 Bigger Font">
    <p:spTree>
      <p:nvGrpSpPr>
        <p:cNvPr id="1" name=""/>
        <p:cNvGrpSpPr/>
        <p:nvPr/>
      </p:nvGrpSpPr>
      <p:grpSpPr>
        <a:xfrm>
          <a:off x="0" y="0"/>
          <a:ext cx="0" cy="0"/>
          <a:chOff x="0" y="0"/>
          <a:chExt cx="0" cy="0"/>
        </a:xfrm>
      </p:grpSpPr>
      <p:graphicFrame>
        <p:nvGraphicFramePr>
          <p:cNvPr id="10" name="Table 9"/>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lvl1pPr>
              <a:defRPr>
                <a:solidFill>
                  <a:schemeClr val="accent6">
                    <a:lumMod val="75000"/>
                  </a:schemeClr>
                </a:solidFill>
              </a:defRPr>
            </a:lvl1p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accent6">
                <a:lumMod val="75000"/>
              </a:schemeClr>
            </a:solidFill>
            <a:round/>
            <a:headEnd/>
            <a:tailEnd/>
          </a:ln>
        </p:spPr>
        <p:txBody>
          <a:bodyPr wrap="none" anchor="ctr"/>
          <a:lstStyle/>
          <a:p>
            <a:pPr>
              <a:defRPr/>
            </a:pPr>
            <a:endParaRPr lang="en-US" dirty="0"/>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9"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100000"/>
              <a:buFont typeface="Wingdings" pitchFamily="2" charset="2"/>
              <a:buChar char="Ø"/>
              <a:tabLst/>
              <a:defRPr lang="en-US" sz="1800" dirty="0" smtClean="0">
                <a:solidFill>
                  <a:srgbClr val="000000"/>
                </a:solidFill>
                <a:latin typeface="Calibri" pitchFamily="34" charset="0"/>
                <a:ea typeface="+mn-ea"/>
                <a:cs typeface="+mn-cs"/>
              </a:defRPr>
            </a:lvl1pPr>
            <a:lvl2pPr marL="469900" marR="0" indent="-285750" algn="just" defTabSz="914400" rtl="0" eaLnBrk="0" fontAlgn="base" latinLnBrk="0" hangingPunct="0">
              <a:lnSpc>
                <a:spcPct val="100000"/>
              </a:lnSpc>
              <a:spcBef>
                <a:spcPts val="600"/>
              </a:spcBef>
              <a:spcAft>
                <a:spcPts val="600"/>
              </a:spcAft>
              <a:buClr>
                <a:schemeClr val="accent6">
                  <a:lumMod val="50000"/>
                </a:schemeClr>
              </a:buClr>
              <a:buSzPct val="60000"/>
              <a:buFont typeface="Wingdings" pitchFamily="2" charset="2"/>
              <a:buChar char="q"/>
              <a:tabLst/>
              <a:defRPr lang="en-US" sz="1800" dirty="0" smtClean="0">
                <a:solidFill>
                  <a:srgbClr val="000000"/>
                </a:solidFill>
                <a:latin typeface="Calibri" pitchFamily="34" charset="0"/>
                <a:ea typeface="+mn-ea"/>
                <a:cs typeface="+mn-cs"/>
              </a:defRPr>
            </a:lvl2pPr>
            <a:lvl3pPr marL="458788"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lang="en-US" sz="1800" dirty="0" smtClean="0">
                <a:solidFill>
                  <a:srgbClr val="000000"/>
                </a:solidFill>
                <a:latin typeface="Calibri" pitchFamily="34" charset="0"/>
                <a:ea typeface="+mn-ea"/>
                <a:cs typeface="+mn-cs"/>
              </a:defRPr>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12"/>
          <p:cNvSpPr>
            <a:spLocks noChangeArrowheads="1"/>
          </p:cNvSpPr>
          <p:nvPr userDrawn="1"/>
        </p:nvSpPr>
        <p:spPr bwMode="auto">
          <a:xfrm>
            <a:off x="304800" y="6400800"/>
            <a:ext cx="98264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August 2019</a:t>
            </a:r>
          </a:p>
        </p:txBody>
      </p:sp>
      <p:sp>
        <p:nvSpPr>
          <p:cNvPr id="12"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3" name="Picture 12"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Smaller Fo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lvl1pPr>
              <a:defRPr lang="en-US" sz="2400" b="1" dirty="0" smtClean="0">
                <a:solidFill>
                  <a:schemeClr val="accent6">
                    <a:lumMod val="75000"/>
                  </a:schemeClr>
                </a:solidFill>
                <a:latin typeface="+mj-lt"/>
                <a:ea typeface="+mj-ea"/>
                <a:cs typeface="+mj-cs"/>
              </a:defRPr>
            </a:lvl1p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accent6">
                <a:lumMod val="75000"/>
              </a:schemeClr>
            </a:solidFill>
            <a:round/>
            <a:headEnd/>
            <a:tailEnd/>
          </a:ln>
        </p:spPr>
        <p:txBody>
          <a:bodyPr wrap="none" anchor="ctr"/>
          <a:lstStyle/>
          <a:p>
            <a:pPr algn="l" rtl="0" eaLnBrk="0" fontAlgn="base" hangingPunct="0">
              <a:spcBef>
                <a:spcPct val="0"/>
              </a:spcBef>
              <a:spcAft>
                <a:spcPct val="0"/>
              </a:spcAft>
              <a:defRPr/>
            </a:pPr>
            <a:endParaRPr lang="en-US" sz="2400" kern="1200" dirty="0">
              <a:solidFill>
                <a:schemeClr val="tx1"/>
              </a:solidFill>
              <a:latin typeface="Arial" charset="0"/>
              <a:ea typeface="+mn-ea"/>
              <a:cs typeface="Arial" charset="0"/>
            </a:endParaRPr>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Ø"/>
              <a:tabLst/>
              <a:defRPr lang="en-US" sz="1800" dirty="0" smtClean="0">
                <a:solidFill>
                  <a:srgbClr val="000000"/>
                </a:solidFill>
                <a:latin typeface="Calibri" pitchFamily="34" charset="0"/>
                <a:ea typeface="+mn-ea"/>
                <a:cs typeface="+mn-cs"/>
              </a:defRPr>
            </a:lvl1pPr>
            <a:lvl2pPr marL="635000" marR="0" indent="-2857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2pPr>
            <a:lvl3pPr marL="5143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lang="en-US" sz="1800" dirty="0" smtClean="0">
                <a:solidFill>
                  <a:srgbClr val="000000"/>
                </a:solidFill>
                <a:latin typeface="Calibri" pitchFamily="34" charset="0"/>
                <a:ea typeface="+mn-ea"/>
                <a:cs typeface="+mn-cs"/>
              </a:defRPr>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0" name="Picture 9"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
        <p:nvSpPr>
          <p:cNvPr id="13" name="Rectangle 12"/>
          <p:cNvSpPr>
            <a:spLocks noChangeArrowheads="1"/>
          </p:cNvSpPr>
          <p:nvPr userDrawn="1"/>
        </p:nvSpPr>
        <p:spPr bwMode="auto">
          <a:xfrm>
            <a:off x="304800" y="6400800"/>
            <a:ext cx="98264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August 2019</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ounded Rectangle 5"/>
          <p:cNvSpPr/>
          <p:nvPr userDrawn="1"/>
        </p:nvSpPr>
        <p:spPr bwMode="auto">
          <a:xfrm>
            <a:off x="533400" y="914400"/>
            <a:ext cx="8229600" cy="2895600"/>
          </a:xfrm>
          <a:prstGeom prst="roundRect">
            <a:avLst/>
          </a:prstGeom>
          <a:solidFill>
            <a:schemeClr val="bg1">
              <a:lumMod val="8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kern="1200" cap="none" normalizeH="0" baseline="0">
              <a:ln>
                <a:noFill/>
              </a:ln>
              <a:solidFill>
                <a:schemeClr val="tx1"/>
              </a:solidFill>
              <a:effectLst/>
              <a:latin typeface="Arial" charset="0"/>
              <a:ea typeface="+mn-ea"/>
              <a:cs typeface="Arial" charset="0"/>
            </a:endParaRPr>
          </a:p>
        </p:txBody>
      </p:sp>
      <p:sp>
        <p:nvSpPr>
          <p:cNvPr id="7" name="Text Placeholder 2"/>
          <p:cNvSpPr>
            <a:spLocks noGrp="1"/>
          </p:cNvSpPr>
          <p:nvPr>
            <p:ph type="body" idx="11" hasCustomPrompt="1"/>
          </p:nvPr>
        </p:nvSpPr>
        <p:spPr>
          <a:xfrm>
            <a:off x="6324600" y="3352800"/>
            <a:ext cx="2209800" cy="381000"/>
          </a:xfrm>
        </p:spPr>
        <p:txBody>
          <a:bodyPr anchor="t"/>
          <a:lstStyle>
            <a:lvl1pPr marL="0" indent="0" algn="r">
              <a:buNone/>
              <a:defRPr sz="2000" b="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enter date</a:t>
            </a:r>
          </a:p>
        </p:txBody>
      </p:sp>
      <p:cxnSp>
        <p:nvCxnSpPr>
          <p:cNvPr id="10" name="Straight Connector 9"/>
          <p:cNvCxnSpPr/>
          <p:nvPr userDrawn="1"/>
        </p:nvCxnSpPr>
        <p:spPr bwMode="auto">
          <a:xfrm>
            <a:off x="533400" y="2819400"/>
            <a:ext cx="8229600" cy="0"/>
          </a:xfrm>
          <a:prstGeom prst="line">
            <a:avLst/>
          </a:prstGeom>
          <a:solidFill>
            <a:schemeClr val="accent1"/>
          </a:solidFill>
          <a:ln w="19050" cap="rnd" cmpd="sng" algn="ctr">
            <a:solidFill>
              <a:schemeClr val="bg1"/>
            </a:solidFill>
            <a:prstDash val="solid"/>
            <a:round/>
            <a:headEnd type="none" w="med" len="med"/>
            <a:tailEnd type="none" w="med" len="med"/>
          </a:ln>
          <a:effectLst/>
        </p:spPr>
      </p:cxnSp>
      <p:sp>
        <p:nvSpPr>
          <p:cNvPr id="8" name="Rectangle 12"/>
          <p:cNvSpPr>
            <a:spLocks noChangeArrowheads="1"/>
          </p:cNvSpPr>
          <p:nvPr userDrawn="1"/>
        </p:nvSpPr>
        <p:spPr bwMode="auto">
          <a:xfrm>
            <a:off x="6705600" y="6324600"/>
            <a:ext cx="21336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sp>
        <p:nvSpPr>
          <p:cNvPr id="11" name="Round Same Side Corner Rectangle 10"/>
          <p:cNvSpPr/>
          <p:nvPr userDrawn="1"/>
        </p:nvSpPr>
        <p:spPr bwMode="auto">
          <a:xfrm rot="10800000">
            <a:off x="533400" y="2819400"/>
            <a:ext cx="8229600" cy="990600"/>
          </a:xfrm>
          <a:prstGeom prst="round2SameRect">
            <a:avLst/>
          </a:prstGeom>
          <a:solidFill>
            <a:schemeClr val="accent1"/>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a:ln>
                <a:noFill/>
              </a:ln>
              <a:solidFill>
                <a:schemeClr val="tx1"/>
              </a:solidFill>
              <a:effectLst/>
              <a:latin typeface="Arial" charset="0"/>
              <a:ea typeface="+mn-ea"/>
              <a:cs typeface="Arial" charset="0"/>
            </a:endParaRPr>
          </a:p>
        </p:txBody>
      </p:sp>
      <p:sp>
        <p:nvSpPr>
          <p:cNvPr id="3" name="Text Placeholder 2"/>
          <p:cNvSpPr>
            <a:spLocks noGrp="1"/>
          </p:cNvSpPr>
          <p:nvPr>
            <p:ph type="body" idx="1"/>
          </p:nvPr>
        </p:nvSpPr>
        <p:spPr>
          <a:xfrm>
            <a:off x="533400" y="2819401"/>
            <a:ext cx="7772400" cy="990600"/>
          </a:xfrm>
        </p:spPr>
        <p:txBody>
          <a:bodyPr anchor="t"/>
          <a:lstStyle>
            <a:lvl1pPr marL="228600" indent="0" algn="l">
              <a:buNone/>
              <a:defRPr sz="28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13" name="Text Placeholder 2"/>
          <p:cNvSpPr>
            <a:spLocks noGrp="1"/>
          </p:cNvSpPr>
          <p:nvPr>
            <p:ph type="body" idx="13"/>
          </p:nvPr>
        </p:nvSpPr>
        <p:spPr>
          <a:xfrm>
            <a:off x="533400" y="990600"/>
            <a:ext cx="8153400" cy="990600"/>
          </a:xfrm>
        </p:spPr>
        <p:txBody>
          <a:bodyPr anchor="t"/>
          <a:lstStyle>
            <a:lvl1pPr marL="228600" indent="0" algn="l">
              <a:buNone/>
              <a:defRPr sz="4400" b="1">
                <a:solidFill>
                  <a:schemeClr val="bg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ection Split Slide">
    <p:spTree>
      <p:nvGrpSpPr>
        <p:cNvPr id="1" name=""/>
        <p:cNvGrpSpPr/>
        <p:nvPr/>
      </p:nvGrpSpPr>
      <p:grpSpPr>
        <a:xfrm>
          <a:off x="0" y="0"/>
          <a:ext cx="0" cy="0"/>
          <a:chOff x="0" y="0"/>
          <a:chExt cx="0" cy="0"/>
        </a:xfrm>
      </p:grpSpPr>
      <p:sp>
        <p:nvSpPr>
          <p:cNvPr id="10" name="Rounded Rectangle 9"/>
          <p:cNvSpPr/>
          <p:nvPr userDrawn="1"/>
        </p:nvSpPr>
        <p:spPr bwMode="auto">
          <a:xfrm>
            <a:off x="533400" y="914400"/>
            <a:ext cx="8229600" cy="2895600"/>
          </a:xfrm>
          <a:prstGeom prst="roundRect">
            <a:avLst/>
          </a:prstGeom>
          <a:solidFill>
            <a:schemeClr val="tx1">
              <a:lumMod val="75000"/>
            </a:schemeClr>
          </a:solidFill>
          <a:ln w="9525" cap="flat" cmpd="sng" algn="ctr">
            <a:no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533400" y="914400"/>
            <a:ext cx="8229599" cy="2895600"/>
          </a:xfrm>
          <a:prstGeom prst="rect">
            <a:avLst/>
          </a:prstGeom>
        </p:spPr>
        <p:txBody>
          <a:bodyPr/>
          <a:lstStyle>
            <a:lvl1pPr>
              <a:defRPr sz="4000">
                <a:solidFill>
                  <a:schemeClr val="bg1"/>
                </a:solidFill>
              </a:defRPr>
            </a:lvl1pPr>
          </a:lstStyle>
          <a:p>
            <a:br>
              <a:rPr lang="en-US" dirty="0"/>
            </a:br>
            <a:br>
              <a:rPr lang="en-US" dirty="0"/>
            </a:br>
            <a:r>
              <a:rPr lang="en-US" dirty="0"/>
              <a:t>Click to edit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lete Blank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aphicFrame>
        <p:nvGraphicFramePr>
          <p:cNvPr id="3" name="Table 2"/>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 bg1="lt1" tx1="dk1" bg2="lt2" tx2="dk2" accent1="accent1" accent2="accent2" accent3="accent3" accent4="accent4" accent5="accent5" accent6="accent6" hlink="hlink" folHlink="folHlink"/>
  <p:sldLayoutIdLst>
    <p:sldLayoutId id="2147484523" r:id="rId1"/>
    <p:sldLayoutId id="2147484524" r:id="rId2"/>
    <p:sldLayoutId id="2147484525" r:id="rId3"/>
    <p:sldLayoutId id="2147484526" r:id="rId4"/>
    <p:sldLayoutId id="2147484527" r:id="rId5"/>
  </p:sldLayoutIdLst>
  <p:hf hdr="0" ftr="0" dt="0"/>
  <p:txStyles>
    <p:titleStyle>
      <a:lvl1pPr algn="l" rtl="0" eaLnBrk="0" fontAlgn="base" hangingPunct="0">
        <a:lnSpc>
          <a:spcPct val="85000"/>
        </a:lnSpc>
        <a:spcBef>
          <a:spcPct val="0"/>
        </a:spcBef>
        <a:spcAft>
          <a:spcPct val="0"/>
        </a:spcAft>
        <a:defRPr sz="2400" b="1">
          <a:solidFill>
            <a:srgbClr val="000000"/>
          </a:solidFill>
          <a:latin typeface="+mj-lt"/>
          <a:ea typeface="+mj-ea"/>
          <a:cs typeface="+mj-cs"/>
        </a:defRPr>
      </a:lvl1pPr>
      <a:lvl2pPr algn="l" rtl="0" eaLnBrk="0" fontAlgn="base" hangingPunct="0">
        <a:lnSpc>
          <a:spcPct val="85000"/>
        </a:lnSpc>
        <a:spcBef>
          <a:spcPct val="0"/>
        </a:spcBef>
        <a:spcAft>
          <a:spcPct val="0"/>
        </a:spcAft>
        <a:defRPr sz="3000" b="1">
          <a:solidFill>
            <a:srgbClr val="000000"/>
          </a:solidFill>
          <a:latin typeface="Arial" charset="0"/>
        </a:defRPr>
      </a:lvl2pPr>
      <a:lvl3pPr algn="l" rtl="0" eaLnBrk="0" fontAlgn="base" hangingPunct="0">
        <a:lnSpc>
          <a:spcPct val="85000"/>
        </a:lnSpc>
        <a:spcBef>
          <a:spcPct val="0"/>
        </a:spcBef>
        <a:spcAft>
          <a:spcPct val="0"/>
        </a:spcAft>
        <a:defRPr sz="3000" b="1">
          <a:solidFill>
            <a:srgbClr val="000000"/>
          </a:solidFill>
          <a:latin typeface="Arial" charset="0"/>
        </a:defRPr>
      </a:lvl3pPr>
      <a:lvl4pPr algn="l" rtl="0" eaLnBrk="0" fontAlgn="base" hangingPunct="0">
        <a:lnSpc>
          <a:spcPct val="85000"/>
        </a:lnSpc>
        <a:spcBef>
          <a:spcPct val="0"/>
        </a:spcBef>
        <a:spcAft>
          <a:spcPct val="0"/>
        </a:spcAft>
        <a:defRPr sz="3000" b="1">
          <a:solidFill>
            <a:srgbClr val="000000"/>
          </a:solidFill>
          <a:latin typeface="Arial" charset="0"/>
        </a:defRPr>
      </a:lvl4pPr>
      <a:lvl5pPr algn="l" rtl="0" eaLnBrk="0" fontAlgn="base" hangingPunct="0">
        <a:lnSpc>
          <a:spcPct val="85000"/>
        </a:lnSpc>
        <a:spcBef>
          <a:spcPct val="0"/>
        </a:spcBef>
        <a:spcAft>
          <a:spcPct val="0"/>
        </a:spcAft>
        <a:defRPr sz="3000" b="1">
          <a:solidFill>
            <a:srgbClr val="000000"/>
          </a:solidFill>
          <a:latin typeface="Arial" charset="0"/>
        </a:defRPr>
      </a:lvl5pPr>
      <a:lvl6pPr marL="457200" algn="l" rtl="0" fontAlgn="base">
        <a:lnSpc>
          <a:spcPct val="85000"/>
        </a:lnSpc>
        <a:spcBef>
          <a:spcPct val="0"/>
        </a:spcBef>
        <a:spcAft>
          <a:spcPct val="0"/>
        </a:spcAft>
        <a:defRPr sz="3000" b="1">
          <a:solidFill>
            <a:srgbClr val="646464"/>
          </a:solidFill>
          <a:latin typeface="Arial" charset="0"/>
        </a:defRPr>
      </a:lvl6pPr>
      <a:lvl7pPr marL="914400" algn="l" rtl="0" fontAlgn="base">
        <a:lnSpc>
          <a:spcPct val="85000"/>
        </a:lnSpc>
        <a:spcBef>
          <a:spcPct val="0"/>
        </a:spcBef>
        <a:spcAft>
          <a:spcPct val="0"/>
        </a:spcAft>
        <a:defRPr sz="3000" b="1">
          <a:solidFill>
            <a:srgbClr val="646464"/>
          </a:solidFill>
          <a:latin typeface="Arial" charset="0"/>
        </a:defRPr>
      </a:lvl7pPr>
      <a:lvl8pPr marL="1371600" algn="l" rtl="0" fontAlgn="base">
        <a:lnSpc>
          <a:spcPct val="85000"/>
        </a:lnSpc>
        <a:spcBef>
          <a:spcPct val="0"/>
        </a:spcBef>
        <a:spcAft>
          <a:spcPct val="0"/>
        </a:spcAft>
        <a:defRPr sz="3000" b="1">
          <a:solidFill>
            <a:srgbClr val="646464"/>
          </a:solidFill>
          <a:latin typeface="Arial" charset="0"/>
        </a:defRPr>
      </a:lvl8pPr>
      <a:lvl9pPr marL="1828800" algn="l" rtl="0" fontAlgn="base">
        <a:lnSpc>
          <a:spcPct val="85000"/>
        </a:lnSpc>
        <a:spcBef>
          <a:spcPct val="0"/>
        </a:spcBef>
        <a:spcAft>
          <a:spcPct val="0"/>
        </a:spcAft>
        <a:defRPr sz="3000" b="1">
          <a:solidFill>
            <a:srgbClr val="646464"/>
          </a:solidFill>
          <a:latin typeface="Arial" charset="0"/>
        </a:defRPr>
      </a:lvl9pPr>
    </p:titleStyle>
    <p:bodyStyle>
      <a:lvl1pPr marL="171450" indent="-171450" algn="l" rtl="0" eaLnBrk="0" fontAlgn="base" hangingPunct="0">
        <a:spcBef>
          <a:spcPts val="900"/>
        </a:spcBef>
        <a:spcAft>
          <a:spcPct val="0"/>
        </a:spcAft>
        <a:buClr>
          <a:schemeClr val="tx1">
            <a:lumMod val="75000"/>
          </a:schemeClr>
        </a:buClr>
        <a:buSzPct val="81000"/>
        <a:buFont typeface="Wingdings" pitchFamily="2" charset="2"/>
        <a:buChar char="Ø"/>
        <a:defRPr sz="1600">
          <a:solidFill>
            <a:srgbClr val="000000"/>
          </a:solidFill>
          <a:latin typeface="Calibri" pitchFamily="34" charset="0"/>
          <a:ea typeface="+mn-ea"/>
          <a:cs typeface="+mn-cs"/>
        </a:defRPr>
      </a:lvl1pPr>
      <a:lvl2pPr marL="34290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2pPr>
      <a:lvl3pPr marL="514350" indent="-171450" algn="l" rtl="0" eaLnBrk="0" fontAlgn="base" hangingPunct="0">
        <a:spcBef>
          <a:spcPts val="900"/>
        </a:spcBef>
        <a:spcAft>
          <a:spcPct val="0"/>
        </a:spcAft>
        <a:buClr>
          <a:schemeClr val="tx1">
            <a:lumMod val="75000"/>
          </a:schemeClr>
        </a:buClr>
        <a:buSzPct val="81000"/>
        <a:buFont typeface="Symbol" pitchFamily="18" charset="2"/>
        <a:buChar char="-"/>
        <a:defRPr sz="1600">
          <a:solidFill>
            <a:srgbClr val="000000"/>
          </a:solidFill>
          <a:latin typeface="Calibri" pitchFamily="34" charset="0"/>
        </a:defRPr>
      </a:lvl3pPr>
      <a:lvl4pPr marL="68580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4pPr>
      <a:lvl5pPr marL="85725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5pPr>
      <a:lvl6pPr marL="22574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pPr eaLnBrk="1" hangingPunct="1">
              <a:defRPr/>
            </a:pPr>
            <a:r>
              <a:rPr lang="en-US" b="1" i="1" dirty="0"/>
              <a:t>Revised Special Valuation Branch (SVB) Procedure </a:t>
            </a:r>
            <a:r>
              <a:rPr lang="en-US" b="1" i="1" dirty="0" err="1"/>
              <a:t>w.e.f</a:t>
            </a:r>
            <a:r>
              <a:rPr lang="en-US" b="1" i="1" dirty="0"/>
              <a:t>. 9</a:t>
            </a:r>
            <a:r>
              <a:rPr lang="en-US" b="1" i="1" baseline="30000" dirty="0"/>
              <a:t>th</a:t>
            </a:r>
            <a:r>
              <a:rPr lang="en-US" b="1" i="1" dirty="0"/>
              <a:t> February 2016</a:t>
            </a:r>
            <a:endParaRPr lang="en-US" sz="2400" b="1" i="1" dirty="0"/>
          </a:p>
        </p:txBody>
      </p:sp>
      <p:sp>
        <p:nvSpPr>
          <p:cNvPr id="7" name="Text Placeholder 6"/>
          <p:cNvSpPr>
            <a:spLocks noGrp="1"/>
          </p:cNvSpPr>
          <p:nvPr>
            <p:ph type="body" idx="13"/>
          </p:nvPr>
        </p:nvSpPr>
        <p:spPr>
          <a:xfrm>
            <a:off x="533400" y="1524000"/>
            <a:ext cx="8153400" cy="990600"/>
          </a:xfrm>
        </p:spPr>
        <p:txBody>
          <a:bodyPr/>
          <a:lstStyle/>
          <a:p>
            <a:pPr>
              <a:spcBef>
                <a:spcPts val="0"/>
              </a:spcBef>
            </a:pPr>
            <a:r>
              <a:rPr lang="en-US" sz="4000" dirty="0"/>
              <a:t>Importing goods from related parties</a:t>
            </a:r>
            <a:br>
              <a:rPr lang="en-US" sz="3200" dirty="0"/>
            </a:br>
            <a:endParaRPr lang="en-US" sz="3200" dirty="0"/>
          </a:p>
          <a:p>
            <a:pPr>
              <a:spcBef>
                <a:spcPts val="0"/>
              </a:spcBef>
            </a:pPr>
            <a:endParaRPr lang="en-US" sz="32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Information and Documents required</a:t>
            </a:r>
          </a:p>
        </p:txBody>
      </p:sp>
      <p:sp>
        <p:nvSpPr>
          <p:cNvPr id="3" name="Content Placeholder 2"/>
          <p:cNvSpPr>
            <a:spLocks noGrp="1"/>
          </p:cNvSpPr>
          <p:nvPr>
            <p:ph idx="1"/>
          </p:nvPr>
        </p:nvSpPr>
        <p:spPr/>
        <p:txBody>
          <a:bodyPr/>
          <a:lstStyle/>
          <a:p>
            <a:r>
              <a:rPr lang="en-IN" sz="1700" dirty="0"/>
              <a:t>At times dealing with SVB is a very tedious and hectic task because it is very difficult for the importer to prove that the declared value of the imported goods is at arm’s length. To do this, it is very important to submit required documents in a proper and sequential manner. </a:t>
            </a:r>
            <a:endParaRPr lang="en-US" sz="1700" dirty="0"/>
          </a:p>
          <a:p>
            <a:r>
              <a:rPr lang="en-IN" sz="1700" dirty="0"/>
              <a:t>Some of the important documents / information to be arranged are as follows:- </a:t>
            </a:r>
            <a:endParaRPr lang="en-US" sz="1700" dirty="0"/>
          </a:p>
          <a:p>
            <a:pPr lvl="1"/>
            <a:r>
              <a:rPr lang="en-IN" sz="1700" dirty="0"/>
              <a:t>Invoices with respect to imports made for </a:t>
            </a:r>
            <a:r>
              <a:rPr lang="en-IN" sz="1700" dirty="0" err="1"/>
              <a:t>atleast</a:t>
            </a:r>
            <a:r>
              <a:rPr lang="en-IN" sz="1700" dirty="0"/>
              <a:t> 3 financial years </a:t>
            </a:r>
          </a:p>
          <a:p>
            <a:pPr lvl="1"/>
            <a:r>
              <a:rPr lang="en-IN" sz="1700" dirty="0"/>
              <a:t>Bills of Entries for </a:t>
            </a:r>
            <a:r>
              <a:rPr lang="en-IN" sz="1700" dirty="0" err="1"/>
              <a:t>atleast</a:t>
            </a:r>
            <a:r>
              <a:rPr lang="en-IN" sz="1700" dirty="0"/>
              <a:t> 3 prior financial years</a:t>
            </a:r>
          </a:p>
          <a:p>
            <a:pPr lvl="1"/>
            <a:r>
              <a:rPr lang="en-IN" sz="1700" dirty="0"/>
              <a:t>Invoices with respect to similar imports made by third parties, if any</a:t>
            </a:r>
          </a:p>
          <a:p>
            <a:pPr lvl="1"/>
            <a:r>
              <a:rPr lang="en-IN" sz="1700" dirty="0"/>
              <a:t>Complete sale information in Excel (with respect to sales made by foreign supplier to related Indian entity as well as third parties) for collating quantity related information</a:t>
            </a:r>
          </a:p>
          <a:p>
            <a:pPr lvl="1"/>
            <a:r>
              <a:rPr lang="en-IN" sz="1700" dirty="0"/>
              <a:t>The price list of the foreign supplier (if any)</a:t>
            </a:r>
            <a:endParaRPr lang="en-US" sz="1700" dirty="0"/>
          </a:p>
          <a:p>
            <a:pPr lvl="1"/>
            <a:r>
              <a:rPr lang="en-IN" sz="1700" dirty="0"/>
              <a:t>All Agreements between foreign supplier and related Indian entity</a:t>
            </a:r>
          </a:p>
          <a:p>
            <a:pPr lvl="1"/>
            <a:r>
              <a:rPr lang="en-IN" sz="1700" dirty="0"/>
              <a:t>Declaration from the foreign supplier that the price is not influenced by the relationship</a:t>
            </a:r>
          </a:p>
          <a:p>
            <a:pPr lvl="1"/>
            <a:r>
              <a:rPr lang="en-IN" sz="1700" dirty="0"/>
              <a:t>Balance Sheets for the previous 3 financial years</a:t>
            </a:r>
            <a:endParaRPr lang="en-US" sz="1700" dirty="0"/>
          </a:p>
          <a:p>
            <a:pPr lvl="1"/>
            <a:endParaRPr lang="en-US" sz="17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Information and Documents required</a:t>
            </a:r>
          </a:p>
        </p:txBody>
      </p:sp>
      <p:sp>
        <p:nvSpPr>
          <p:cNvPr id="3" name="Content Placeholder 2"/>
          <p:cNvSpPr>
            <a:spLocks noGrp="1"/>
          </p:cNvSpPr>
          <p:nvPr>
            <p:ph idx="1"/>
          </p:nvPr>
        </p:nvSpPr>
        <p:spPr/>
        <p:txBody>
          <a:bodyPr/>
          <a:lstStyle/>
          <a:p>
            <a:pPr lvl="1"/>
            <a:r>
              <a:rPr lang="en-IN" sz="1700" dirty="0"/>
              <a:t>Form 3CEB for the previous 3 financial years</a:t>
            </a:r>
          </a:p>
          <a:p>
            <a:pPr lvl="1"/>
            <a:r>
              <a:rPr lang="en-IN" sz="1700" dirty="0"/>
              <a:t>Sales invoices pertaining to sales made  by related Indian entity to third parties in India (to determine profit percentages)</a:t>
            </a:r>
          </a:p>
          <a:p>
            <a:pPr lvl="1"/>
            <a:r>
              <a:rPr lang="en-IN" sz="1700" dirty="0"/>
              <a:t>Comparison chart showing the transaction value between the foreign supplier and the third parties (if the imported goods are sold to the third parties in India)</a:t>
            </a:r>
            <a:endParaRPr lang="en-US" sz="1700" dirty="0"/>
          </a:p>
          <a:p>
            <a:pPr lvl="1"/>
            <a:r>
              <a:rPr lang="en-IN" sz="1700" dirty="0"/>
              <a:t>Comparison chart showing the transaction value between the foreign supplier and the foreign importers or the sister concerns (substantiating that there is no differential or special treatment given to the importer because of the price)</a:t>
            </a:r>
            <a:endParaRPr lang="en-US" sz="17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Important Provisions</a:t>
            </a:r>
          </a:p>
        </p:txBody>
      </p:sp>
      <p:sp>
        <p:nvSpPr>
          <p:cNvPr id="3" name="Content Placeholder 2"/>
          <p:cNvSpPr>
            <a:spLocks noGrp="1"/>
          </p:cNvSpPr>
          <p:nvPr>
            <p:ph idx="1"/>
          </p:nvPr>
        </p:nvSpPr>
        <p:spPr/>
        <p:txBody>
          <a:bodyPr/>
          <a:lstStyle/>
          <a:p>
            <a:pPr>
              <a:buNone/>
            </a:pPr>
            <a:r>
              <a:rPr lang="en-US" sz="1700" b="1" u="sng" dirty="0"/>
              <a:t>Rule 3(3)</a:t>
            </a:r>
          </a:p>
          <a:p>
            <a:pPr>
              <a:buNone/>
            </a:pPr>
            <a:r>
              <a:rPr lang="en-US" dirty="0"/>
              <a:t>	(3) (a) - Where the buyer and seller are related, the transaction value shall be accepted provided that the examination of the circumstances of the sale of the imported goods indicate that the relationship did not influence the price.</a:t>
            </a:r>
          </a:p>
          <a:p>
            <a:pPr>
              <a:buNone/>
            </a:pPr>
            <a:r>
              <a:rPr lang="en-US" dirty="0"/>
              <a:t>	(3) (b) - In a sale between related persons, the transaction value shall be accepted, whenever the importer demonstrates that the declared value of the goods being valued, closely approximates to one of the following values ascertained at or about the same time.</a:t>
            </a:r>
          </a:p>
          <a:p>
            <a:pPr>
              <a:buNone/>
            </a:pPr>
            <a:r>
              <a:rPr lang="en-US" dirty="0"/>
              <a:t>	(</a:t>
            </a:r>
            <a:r>
              <a:rPr lang="en-US" dirty="0" err="1"/>
              <a:t>i</a:t>
            </a:r>
            <a:r>
              <a:rPr lang="en-US" dirty="0"/>
              <a:t>)	the transaction value of identical goods, or of similar goods, in sales to unrelated buyers in India;</a:t>
            </a:r>
          </a:p>
          <a:p>
            <a:pPr>
              <a:buNone/>
            </a:pPr>
            <a:r>
              <a:rPr lang="en-US" dirty="0"/>
              <a:t>	(ii)	the deductive value for identical goods or similar goods;</a:t>
            </a:r>
          </a:p>
          <a:p>
            <a:pPr>
              <a:buNone/>
            </a:pPr>
            <a:r>
              <a:rPr lang="en-US" dirty="0"/>
              <a:t>	(iii)	the computed value for identical goods or similar goods:</a:t>
            </a:r>
          </a:p>
          <a:p>
            <a:pPr>
              <a:buNone/>
            </a:pPr>
            <a:r>
              <a:rPr lang="en-US" dirty="0"/>
              <a:t>	Provided that in applying the values used for comparison, </a:t>
            </a:r>
            <a:r>
              <a:rPr lang="en-US" u="sng" dirty="0"/>
              <a:t>due account shall be taken of demonstrated difference in commercial levels, quantity levels, adjustments</a:t>
            </a:r>
            <a:r>
              <a:rPr lang="en-US" dirty="0"/>
              <a:t> in accordance with the provisions of rule 10 and cost incurred by the seller in sales in which he and the buyer are not related;</a:t>
            </a:r>
          </a:p>
          <a:p>
            <a:pPr lvl="1"/>
            <a:endParaRPr lang="en-US" sz="17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Important Provisions</a:t>
            </a:r>
          </a:p>
        </p:txBody>
      </p:sp>
      <p:sp>
        <p:nvSpPr>
          <p:cNvPr id="3" name="Content Placeholder 2"/>
          <p:cNvSpPr>
            <a:spLocks noGrp="1"/>
          </p:cNvSpPr>
          <p:nvPr>
            <p:ph idx="1"/>
          </p:nvPr>
        </p:nvSpPr>
        <p:spPr/>
        <p:txBody>
          <a:bodyPr/>
          <a:lstStyle/>
          <a:p>
            <a:pPr>
              <a:buNone/>
            </a:pPr>
            <a:r>
              <a:rPr lang="en-US" b="1" u="sng" dirty="0"/>
              <a:t>Interpretative Notes</a:t>
            </a:r>
          </a:p>
          <a:p>
            <a:r>
              <a:rPr lang="en-US" dirty="0"/>
              <a:t>Rule 3(3)(b) - A number of factors must be taken into consideration in determining whether one value “closely approximates” to another value. These factors include the nature of the imported goods, the nature of the industry itself, </a:t>
            </a:r>
            <a:r>
              <a:rPr lang="en-US" u="sng" dirty="0"/>
              <a:t>the season in which the goods are imported, and whether the difference in values is commercially significant</a:t>
            </a:r>
            <a:r>
              <a:rPr lang="en-US" dirty="0"/>
              <a:t>. Since these factors may vary from case to case, it would be impossible to apply a uniform standard such as a fixed percentage, in each case. For example, a small difference in value in a case involving one type of goods could be unacceptable while a large difference in a case involving another type of goods might be acceptable in determining whether the transaction value closely approximates to the “test” values set forth in rule 3(3)(b).</a:t>
            </a:r>
          </a:p>
          <a:p>
            <a:pPr lvl="1"/>
            <a:endParaRPr lang="en-US" sz="1700" dirty="0"/>
          </a:p>
        </p:txBody>
      </p:sp>
      <p:graphicFrame>
        <p:nvGraphicFramePr>
          <p:cNvPr id="4" name="Table 3"/>
          <p:cNvGraphicFramePr>
            <a:graphicFrameLocks noGrp="1"/>
          </p:cNvGraphicFramePr>
          <p:nvPr/>
        </p:nvGraphicFramePr>
        <p:xfrm>
          <a:off x="838200" y="4191000"/>
          <a:ext cx="7391400" cy="1781810"/>
        </p:xfrm>
        <a:graphic>
          <a:graphicData uri="http://schemas.openxmlformats.org/drawingml/2006/table">
            <a:tbl>
              <a:tblPr/>
              <a:tblGrid>
                <a:gridCol w="1447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0">
                <a:tc gridSpan="2">
                  <a:txBody>
                    <a:bodyPr/>
                    <a:lstStyle/>
                    <a:p>
                      <a:pPr marL="0" marR="0" algn="just">
                        <a:spcBef>
                          <a:spcPts val="0"/>
                        </a:spcBef>
                        <a:spcAft>
                          <a:spcPts val="0"/>
                        </a:spcAft>
                      </a:pPr>
                      <a:r>
                        <a:rPr lang="en-US" sz="1400" b="1" dirty="0">
                          <a:latin typeface="Calibri"/>
                          <a:ea typeface="Calibri"/>
                          <a:cs typeface="Times New Roman"/>
                        </a:rPr>
                        <a:t>Condition/Factor</a:t>
                      </a:r>
                      <a:endParaRPr lang="en-US" sz="1400" dirty="0">
                        <a:latin typeface="Calibri"/>
                        <a:ea typeface="Calibri"/>
                        <a:cs typeface="Times New Roman"/>
                      </a:endParaRP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just">
                        <a:spcBef>
                          <a:spcPts val="0"/>
                        </a:spcBef>
                        <a:spcAft>
                          <a:spcPts val="0"/>
                        </a:spcAft>
                      </a:pPr>
                      <a:r>
                        <a:rPr lang="en-US" sz="1400" b="1" dirty="0">
                          <a:latin typeface="Calibri"/>
                          <a:ea typeface="Calibri"/>
                          <a:cs typeface="Times New Roman"/>
                        </a:rPr>
                        <a:t>Importer</a:t>
                      </a:r>
                      <a:endParaRPr lang="en-US" sz="1400" dirty="0">
                        <a:latin typeface="Calibri"/>
                        <a:ea typeface="Calibri"/>
                        <a:cs typeface="Times New Roman"/>
                      </a:endParaRP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b="1">
                          <a:latin typeface="Calibri"/>
                          <a:ea typeface="Calibri"/>
                          <a:cs typeface="Times New Roman"/>
                        </a:rPr>
                        <a:t>Independent Buyer</a:t>
                      </a:r>
                      <a:endParaRPr lang="en-US" sz="1400">
                        <a:latin typeface="Calibri"/>
                        <a:ea typeface="Calibri"/>
                        <a:cs typeface="Times New Roman"/>
                      </a:endParaRP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b="1" dirty="0">
                          <a:latin typeface="Calibri"/>
                          <a:ea typeface="Calibri"/>
                          <a:cs typeface="Times New Roman"/>
                        </a:rPr>
                        <a:t>Whether comparable or otherwise</a:t>
                      </a:r>
                      <a:endParaRPr lang="en-US" sz="1400" dirty="0">
                        <a:latin typeface="Calibri"/>
                        <a:ea typeface="Calibri"/>
                        <a:cs typeface="Times New Roman"/>
                      </a:endParaRP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gridSpan="2">
                  <a:txBody>
                    <a:bodyPr/>
                    <a:lstStyle/>
                    <a:p>
                      <a:pPr marL="0" marR="0" algn="just">
                        <a:spcBef>
                          <a:spcPts val="0"/>
                        </a:spcBef>
                        <a:spcAft>
                          <a:spcPts val="0"/>
                        </a:spcAft>
                      </a:pPr>
                      <a:r>
                        <a:rPr lang="en-US" sz="1400" dirty="0">
                          <a:latin typeface="Calibri"/>
                          <a:ea typeface="Calibri"/>
                          <a:cs typeface="Times New Roman"/>
                        </a:rPr>
                        <a:t>Nature of imported goods</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just">
                        <a:spcBef>
                          <a:spcPts val="0"/>
                        </a:spcBef>
                        <a:spcAft>
                          <a:spcPts val="0"/>
                        </a:spcAft>
                      </a:pPr>
                      <a:r>
                        <a:rPr lang="en-US" sz="1400" dirty="0">
                          <a:latin typeface="Calibri"/>
                          <a:ea typeface="Calibri"/>
                          <a:cs typeface="Times New Roman"/>
                        </a:rPr>
                        <a:t>Identical</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Identical</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Yes</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gridSpan="2">
                  <a:txBody>
                    <a:bodyPr/>
                    <a:lstStyle/>
                    <a:p>
                      <a:pPr marL="0" marR="0" algn="just">
                        <a:spcBef>
                          <a:spcPts val="0"/>
                        </a:spcBef>
                        <a:spcAft>
                          <a:spcPts val="0"/>
                        </a:spcAft>
                      </a:pPr>
                      <a:r>
                        <a:rPr lang="en-US" sz="1400">
                          <a:latin typeface="Calibri"/>
                          <a:ea typeface="Calibri"/>
                          <a:cs typeface="Times New Roman"/>
                        </a:rPr>
                        <a:t>Nature of industry</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just">
                        <a:spcBef>
                          <a:spcPts val="0"/>
                        </a:spcBef>
                        <a:spcAft>
                          <a:spcPts val="0"/>
                        </a:spcAft>
                      </a:pPr>
                      <a:r>
                        <a:rPr lang="en-US" sz="1400" dirty="0">
                          <a:latin typeface="Calibri"/>
                          <a:ea typeface="Calibri"/>
                          <a:cs typeface="Times New Roman"/>
                        </a:rPr>
                        <a:t>Reseller</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End-user</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a:latin typeface="Calibri"/>
                          <a:ea typeface="Calibri"/>
                          <a:cs typeface="Times New Roman"/>
                        </a:rPr>
                        <a:t>No</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gridSpan="2">
                  <a:txBody>
                    <a:bodyPr/>
                    <a:lstStyle/>
                    <a:p>
                      <a:pPr marL="0" marR="0" algn="just">
                        <a:spcBef>
                          <a:spcPts val="0"/>
                        </a:spcBef>
                        <a:spcAft>
                          <a:spcPts val="0"/>
                        </a:spcAft>
                      </a:pPr>
                      <a:r>
                        <a:rPr lang="en-US" sz="1400">
                          <a:latin typeface="Calibri"/>
                          <a:ea typeface="Calibri"/>
                          <a:cs typeface="Times New Roman"/>
                        </a:rPr>
                        <a:t>The season</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just">
                        <a:spcBef>
                          <a:spcPts val="0"/>
                        </a:spcBef>
                        <a:spcAft>
                          <a:spcPts val="0"/>
                        </a:spcAft>
                      </a:pPr>
                      <a:r>
                        <a:rPr lang="en-US" sz="1400">
                          <a:latin typeface="Calibri"/>
                          <a:ea typeface="Calibri"/>
                          <a:cs typeface="Times New Roman"/>
                        </a:rPr>
                        <a:t>Throughout the year import</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Occasional import</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No</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3680">
                <a:tc rowSpan="2">
                  <a:txBody>
                    <a:bodyPr/>
                    <a:lstStyle/>
                    <a:p>
                      <a:pPr marL="0" marR="0" algn="just">
                        <a:spcBef>
                          <a:spcPts val="0"/>
                        </a:spcBef>
                        <a:spcAft>
                          <a:spcPts val="0"/>
                        </a:spcAft>
                      </a:pPr>
                      <a:r>
                        <a:rPr lang="en-US" sz="1400">
                          <a:latin typeface="Calibri"/>
                          <a:ea typeface="Calibri"/>
                          <a:cs typeface="Times New Roman"/>
                        </a:rPr>
                        <a:t>Difference in commercial values </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a:latin typeface="Calibri"/>
                          <a:ea typeface="Calibri"/>
                          <a:cs typeface="Times New Roman"/>
                        </a:rPr>
                        <a:t>Quantity</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a:latin typeface="Calibri"/>
                          <a:ea typeface="Calibri"/>
                          <a:cs typeface="Times New Roman"/>
                        </a:rPr>
                        <a:t>Wholesale</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Retail</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No</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7970">
                <a:tc vMerge="1">
                  <a:txBody>
                    <a:bodyPr/>
                    <a:lstStyle/>
                    <a:p>
                      <a:endParaRPr lang="en-US"/>
                    </a:p>
                  </a:txBody>
                  <a:tcPr/>
                </a:tc>
                <a:tc>
                  <a:txBody>
                    <a:bodyPr/>
                    <a:lstStyle/>
                    <a:p>
                      <a:pPr marL="0" marR="0" algn="just">
                        <a:spcBef>
                          <a:spcPts val="0"/>
                        </a:spcBef>
                        <a:spcAft>
                          <a:spcPts val="0"/>
                        </a:spcAft>
                      </a:pPr>
                      <a:r>
                        <a:rPr lang="en-US" sz="1400" dirty="0">
                          <a:latin typeface="Calibri"/>
                          <a:ea typeface="Calibri"/>
                          <a:cs typeface="Times New Roman"/>
                        </a:rPr>
                        <a:t>Purpose</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Trading</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Consumption</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dirty="0">
                          <a:latin typeface="Calibri"/>
                          <a:ea typeface="Calibri"/>
                          <a:cs typeface="Times New Roman"/>
                        </a:rPr>
                        <a:t>No</a:t>
                      </a:r>
                    </a:p>
                  </a:txBody>
                  <a:tcPr marL="27305" marR="2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Same Side Corner Rectangle 5"/>
          <p:cNvSpPr/>
          <p:nvPr/>
        </p:nvSpPr>
        <p:spPr bwMode="auto">
          <a:xfrm>
            <a:off x="609600" y="914400"/>
            <a:ext cx="7924800" cy="4267200"/>
          </a:xfrm>
          <a:prstGeom prst="round2SameRect">
            <a:avLst/>
          </a:prstGeom>
          <a:solidFill>
            <a:schemeClr val="bg1">
              <a:lumMod val="85000"/>
            </a:schemeClr>
          </a:solidFill>
          <a:ln w="34925"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pic>
        <p:nvPicPr>
          <p:cNvPr id="4" name="Picture 3" descr="C:\Users\grapes software\Documents\Personal\Treslaw-Visiting-Card.png"/>
          <p:cNvPicPr/>
          <p:nvPr/>
        </p:nvPicPr>
        <p:blipFill>
          <a:blip r:embed="rId2" cstate="print">
            <a:lum bright="4000" contrast="51000"/>
          </a:blip>
          <a:srcRect/>
          <a:stretch>
            <a:fillRect/>
          </a:stretch>
        </p:blipFill>
        <p:spPr bwMode="auto">
          <a:xfrm>
            <a:off x="838200" y="2789503"/>
            <a:ext cx="3657600" cy="914400"/>
          </a:xfrm>
          <a:prstGeom prst="rect">
            <a:avLst/>
          </a:prstGeom>
          <a:noFill/>
          <a:ln w="9525">
            <a:noFill/>
            <a:miter lim="800000"/>
            <a:headEnd/>
            <a:tailEnd/>
          </a:ln>
        </p:spPr>
      </p:pic>
      <p:sp>
        <p:nvSpPr>
          <p:cNvPr id="5" name="Rectangle 5"/>
          <p:cNvSpPr>
            <a:spLocks noChangeArrowheads="1"/>
          </p:cNvSpPr>
          <p:nvPr/>
        </p:nvSpPr>
        <p:spPr bwMode="auto">
          <a:xfrm>
            <a:off x="4953000" y="2133600"/>
            <a:ext cx="3810000" cy="1570303"/>
          </a:xfrm>
          <a:prstGeom prst="rect">
            <a:avLst/>
          </a:prstGeom>
          <a:noFill/>
          <a:ln w="9525">
            <a:noFill/>
            <a:miter lim="800000"/>
            <a:headEnd/>
            <a:tailEnd/>
          </a:ln>
        </p:spPr>
        <p:txBody>
          <a:bodyPr wrap="square" lIns="92075" tIns="46038" rIns="92075" bIns="46038">
            <a:spAutoFit/>
          </a:bodyPr>
          <a:lstStyle/>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B-125</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Sector 52</a:t>
            </a:r>
          </a:p>
          <a:p>
            <a:pPr marL="177800" indent="-177800" eaLnBrk="0" hangingPunct="0">
              <a:spcBef>
                <a:spcPts val="0"/>
              </a:spcBef>
              <a:spcAft>
                <a:spcPts val="0"/>
              </a:spcAft>
              <a:buClr>
                <a:srgbClr val="4367C5"/>
              </a:buClr>
              <a:defRPr/>
            </a:pPr>
            <a:r>
              <a:rPr lang="en-US" sz="1600" b="1" dirty="0" err="1">
                <a:solidFill>
                  <a:schemeClr val="tx1">
                    <a:lumMod val="75000"/>
                  </a:schemeClr>
                </a:solidFill>
                <a:latin typeface="+mj-lt"/>
              </a:rPr>
              <a:t>Noida</a:t>
            </a:r>
            <a:r>
              <a:rPr lang="en-US" sz="1600" b="1" dirty="0">
                <a:solidFill>
                  <a:schemeClr val="tx1">
                    <a:lumMod val="75000"/>
                  </a:schemeClr>
                </a:solidFill>
                <a:latin typeface="+mj-lt"/>
              </a:rPr>
              <a:t> - 201 301</a:t>
            </a:r>
            <a:r>
              <a:rPr lang="en-US" sz="1400" b="1" dirty="0">
                <a:solidFill>
                  <a:schemeClr val="tx1">
                    <a:lumMod val="75000"/>
                  </a:schemeClr>
                </a:solidFill>
                <a:latin typeface="+mj-lt"/>
              </a:rPr>
              <a:t> </a:t>
            </a: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Tel: +91 120 454 2972</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Email: ankur.jain@treslaw.com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r>
              <a:rPr lang="en-US"/>
              <a:t>Contents</a:t>
            </a:r>
            <a:endParaRPr lang="en-US" dirty="0"/>
          </a:p>
        </p:txBody>
      </p:sp>
      <p:graphicFrame>
        <p:nvGraphicFramePr>
          <p:cNvPr id="6" name="Table 5"/>
          <p:cNvGraphicFramePr>
            <a:graphicFrameLocks noGrp="1"/>
          </p:cNvGraphicFramePr>
          <p:nvPr/>
        </p:nvGraphicFramePr>
        <p:xfrm>
          <a:off x="457200" y="1143000"/>
          <a:ext cx="8229600" cy="2432807"/>
        </p:xfrm>
        <a:graphic>
          <a:graphicData uri="http://schemas.openxmlformats.org/drawingml/2006/table">
            <a:tbl>
              <a:tblPr/>
              <a:tblGrid>
                <a:gridCol w="8229600">
                  <a:extLst>
                    <a:ext uri="{9D8B030D-6E8A-4147-A177-3AD203B41FA5}">
                      <a16:colId xmlns:a16="http://schemas.microsoft.com/office/drawing/2014/main" val="20000"/>
                    </a:ext>
                  </a:extLst>
                </a:gridCol>
              </a:tblGrid>
              <a:tr h="485983">
                <a:tc>
                  <a:txBody>
                    <a:bodyPr/>
                    <a:lstStyle/>
                    <a:p>
                      <a:r>
                        <a:rPr lang="en-US" sz="1800" b="1" kern="1200" dirty="0">
                          <a:solidFill>
                            <a:schemeClr val="tx1"/>
                          </a:solidFill>
                          <a:latin typeface="+mn-lt"/>
                          <a:ea typeface="+mn-ea"/>
                          <a:cs typeface="+mn-cs"/>
                        </a:rPr>
                        <a:t>SVB – The Basics</a:t>
                      </a:r>
                      <a:r>
                        <a:rPr lang="en-US" sz="1800" b="1" kern="1200" baseline="0" dirty="0">
                          <a:solidFill>
                            <a:schemeClr val="tx1"/>
                          </a:solidFill>
                          <a:latin typeface="+mn-lt"/>
                          <a:ea typeface="+mn-ea"/>
                          <a:cs typeface="+mn-cs"/>
                        </a:rPr>
                        <a:t> </a:t>
                      </a:r>
                      <a:endParaRPr lang="en-IN" sz="1800" b="1" kern="1200" dirty="0">
                        <a:solidFill>
                          <a:schemeClr val="tx1"/>
                        </a:solidFill>
                        <a:latin typeface="+mn-lt"/>
                        <a:ea typeface="+mn-ea"/>
                        <a:cs typeface="+mn-cs"/>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ED"/>
                    </a:solidFill>
                  </a:tcPr>
                </a:tc>
                <a:extLst>
                  <a:ext uri="{0D108BD9-81ED-4DB2-BD59-A6C34878D82A}">
                    <a16:rowId xmlns:a16="http://schemas.microsoft.com/office/drawing/2014/main" val="10000"/>
                  </a:ext>
                </a:extLst>
              </a:tr>
              <a:tr h="485983">
                <a:tc>
                  <a:txBody>
                    <a:bodyPr/>
                    <a:lstStyle/>
                    <a:p>
                      <a:r>
                        <a:rPr lang="en-US" sz="1800" b="1" kern="1200" dirty="0">
                          <a:solidFill>
                            <a:schemeClr val="tx1"/>
                          </a:solidFill>
                          <a:latin typeface="+mn-lt"/>
                          <a:ea typeface="+mn-ea"/>
                          <a:cs typeface="+mn-cs"/>
                        </a:rPr>
                        <a:t>SVB – Introduction &amp; Procedure until 09.02.2016</a:t>
                      </a:r>
                      <a:endParaRPr lang="en-IN" sz="1800" b="1" kern="1200" dirty="0">
                        <a:solidFill>
                          <a:schemeClr val="tx1"/>
                        </a:solidFill>
                        <a:latin typeface="+mn-lt"/>
                        <a:ea typeface="+mn-ea"/>
                        <a:cs typeface="+mn-cs"/>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ED"/>
                    </a:solidFill>
                  </a:tcPr>
                </a:tc>
                <a:extLst>
                  <a:ext uri="{0D108BD9-81ED-4DB2-BD59-A6C34878D82A}">
                    <a16:rowId xmlns:a16="http://schemas.microsoft.com/office/drawing/2014/main" val="10001"/>
                  </a:ext>
                </a:extLst>
              </a:tr>
              <a:tr h="486947">
                <a:tc>
                  <a:txBody>
                    <a:bodyPr/>
                    <a:lstStyle/>
                    <a:p>
                      <a:r>
                        <a:rPr lang="en-US" sz="1800" b="1" kern="1200" dirty="0">
                          <a:solidFill>
                            <a:schemeClr val="tx1"/>
                          </a:solidFill>
                          <a:latin typeface="+mn-lt"/>
                          <a:ea typeface="+mn-ea"/>
                          <a:cs typeface="+mn-cs"/>
                        </a:rPr>
                        <a:t>SVB – Revised Procedure – Salient Features</a:t>
                      </a:r>
                      <a:endParaRPr lang="en-IN" sz="1800" b="1" kern="1200" dirty="0">
                        <a:solidFill>
                          <a:schemeClr val="tx1"/>
                        </a:solidFill>
                        <a:latin typeface="+mn-lt"/>
                        <a:ea typeface="+mn-ea"/>
                        <a:cs typeface="+mn-cs"/>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ED"/>
                    </a:solidFill>
                  </a:tcPr>
                </a:tc>
                <a:extLst>
                  <a:ext uri="{0D108BD9-81ED-4DB2-BD59-A6C34878D82A}">
                    <a16:rowId xmlns:a16="http://schemas.microsoft.com/office/drawing/2014/main" val="10002"/>
                  </a:ext>
                </a:extLst>
              </a:tr>
              <a:tr h="486947">
                <a:tc>
                  <a:txBody>
                    <a:bodyPr/>
                    <a:lstStyle/>
                    <a:p>
                      <a:r>
                        <a:rPr lang="en-US" sz="1800" b="1" kern="1200" dirty="0">
                          <a:solidFill>
                            <a:schemeClr val="tx1"/>
                          </a:solidFill>
                          <a:latin typeface="+mn-lt"/>
                          <a:ea typeface="+mn-ea"/>
                          <a:cs typeface="+mn-cs"/>
                        </a:rPr>
                        <a:t>SVB – Revised Procedure – New Importers</a:t>
                      </a:r>
                      <a:endParaRPr lang="en-IN" sz="1800" b="1" kern="1200" dirty="0">
                        <a:solidFill>
                          <a:schemeClr val="tx1"/>
                        </a:solidFill>
                        <a:latin typeface="+mn-lt"/>
                        <a:ea typeface="+mn-ea"/>
                        <a:cs typeface="+mn-cs"/>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ED"/>
                    </a:solidFill>
                  </a:tcPr>
                </a:tc>
                <a:extLst>
                  <a:ext uri="{0D108BD9-81ED-4DB2-BD59-A6C34878D82A}">
                    <a16:rowId xmlns:a16="http://schemas.microsoft.com/office/drawing/2014/main" val="10003"/>
                  </a:ext>
                </a:extLst>
              </a:tr>
              <a:tr h="4869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latin typeface="+mn-lt"/>
                          <a:ea typeface="+mn-ea"/>
                          <a:cs typeface="+mn-cs"/>
                        </a:rPr>
                        <a:t>SVB – Information and Documents required</a:t>
                      </a:r>
                      <a:endParaRPr lang="en-IN" sz="1800" b="1" kern="1200" dirty="0">
                        <a:solidFill>
                          <a:schemeClr val="tx1"/>
                        </a:solidFill>
                        <a:latin typeface="+mn-lt"/>
                        <a:ea typeface="+mn-ea"/>
                        <a:cs typeface="+mn-cs"/>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ED"/>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The Basics</a:t>
            </a:r>
          </a:p>
        </p:txBody>
      </p:sp>
      <p:sp>
        <p:nvSpPr>
          <p:cNvPr id="3" name="Content Placeholder 2"/>
          <p:cNvSpPr>
            <a:spLocks noGrp="1"/>
          </p:cNvSpPr>
          <p:nvPr>
            <p:ph idx="1"/>
          </p:nvPr>
        </p:nvSpPr>
        <p:spPr/>
        <p:txBody>
          <a:bodyPr/>
          <a:lstStyle/>
          <a:p>
            <a:r>
              <a:rPr lang="en-IN" sz="1700" b="1" dirty="0"/>
              <a:t>Special Valuation Branch (‘SVB’)</a:t>
            </a:r>
            <a:r>
              <a:rPr lang="en-IN" sz="1700" dirty="0"/>
              <a:t> – That branch of Customs that is responsible to determine the valuation of goods imported from related overseas entity</a:t>
            </a:r>
            <a:endParaRPr lang="en-US" sz="1700" dirty="0"/>
          </a:p>
          <a:p>
            <a:r>
              <a:rPr lang="en-IN" sz="1700" b="1" dirty="0"/>
              <a:t>Need</a:t>
            </a:r>
            <a:r>
              <a:rPr lang="en-IN" sz="1700" dirty="0"/>
              <a:t> – Every import from a related overseas entity will be subject to valuation scrutiny to determine whether the relationship between the parties has resulted in reduction of price due to which the Revenue is at loss on account of lower recovery of Customs duty</a:t>
            </a:r>
            <a:endParaRPr lang="en-US" sz="1700" dirty="0"/>
          </a:p>
          <a:p>
            <a:r>
              <a:rPr lang="en-IN" sz="1700" b="1" dirty="0"/>
              <a:t>Procedure </a:t>
            </a:r>
            <a:r>
              <a:rPr lang="en-IN" sz="1700" dirty="0"/>
              <a:t>– Revised procedure provided under </a:t>
            </a:r>
            <a:r>
              <a:rPr lang="pt-BR" sz="1700" b="1" dirty="0"/>
              <a:t>Circular No. 5/2016-Cus., dated 09.02.2016</a:t>
            </a:r>
            <a:endParaRPr lang="en-US" sz="1700" b="1" dirty="0"/>
          </a:p>
          <a:p>
            <a:r>
              <a:rPr lang="en-IN" sz="1700" b="1" dirty="0"/>
              <a:t>How to demonstrate</a:t>
            </a:r>
            <a:r>
              <a:rPr lang="en-IN" sz="1700" dirty="0"/>
              <a:t> – As per the Custom Valuation (Determination of Value of imported goods) Rules, 2007, the transaction value (invoice value or the declared value) shall be accepted whenever the importer demonstrates that the declared value of the goods is not influenced by the relationship or it is evident from the examination of the circumstances of the sale of the imported goods.</a:t>
            </a:r>
            <a:endParaRPr lang="en-US" sz="1700" dirty="0"/>
          </a:p>
          <a:p>
            <a:r>
              <a:rPr lang="en-IN" sz="1700" b="1" dirty="0"/>
              <a:t>Best Mechanism</a:t>
            </a:r>
            <a:r>
              <a:rPr lang="en-IN" sz="1700" dirty="0"/>
              <a:t> – If there are purchases of similar goods by other unrelated importers in India from the same foreign supplier, the declared value of the goods in both scenarios (viz., goods imported by related importer as well as unrelated importer) should match </a:t>
            </a:r>
          </a:p>
          <a:p>
            <a:r>
              <a:rPr lang="en-IN" sz="1700" b="1" dirty="0"/>
              <a:t>Mechanism if there is a difference</a:t>
            </a:r>
            <a:r>
              <a:rPr lang="en-IN" sz="1700" dirty="0"/>
              <a:t> – Analyse commercial levels, quantitative levels </a:t>
            </a:r>
            <a:endParaRPr lang="en-US" sz="17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Introduction &amp; Procedure until 09.02.2016</a:t>
            </a:r>
          </a:p>
        </p:txBody>
      </p:sp>
      <p:sp>
        <p:nvSpPr>
          <p:cNvPr id="3" name="Content Placeholder 2"/>
          <p:cNvSpPr>
            <a:spLocks noGrp="1"/>
          </p:cNvSpPr>
          <p:nvPr>
            <p:ph idx="1"/>
          </p:nvPr>
        </p:nvSpPr>
        <p:spPr/>
        <p:txBody>
          <a:bodyPr/>
          <a:lstStyle/>
          <a:p>
            <a:r>
              <a:rPr lang="en-US" sz="1700" b="1" dirty="0"/>
              <a:t>Special Valuation Branch (‘SVB’) </a:t>
            </a:r>
            <a:r>
              <a:rPr lang="en-US" sz="1700" dirty="0"/>
              <a:t>examines whether the valuation of the goods imported into India from a related foreign supplier was at arms’ length. [Refer </a:t>
            </a:r>
            <a:r>
              <a:rPr lang="en-US" sz="1700" b="1" dirty="0"/>
              <a:t>Circular No. 11/2001-Cus., dated 23.02.2001</a:t>
            </a:r>
            <a:r>
              <a:rPr lang="en-US" sz="1700" dirty="0"/>
              <a:t>]</a:t>
            </a:r>
          </a:p>
          <a:p>
            <a:r>
              <a:rPr lang="en-US" sz="1700" dirty="0"/>
              <a:t>For this, the Customs authorities call upon certain information/ documentation to ensure the declared invoice price  is at arms’ length (in </a:t>
            </a:r>
            <a:r>
              <a:rPr lang="en-US" sz="1700" b="1" dirty="0"/>
              <a:t>SVB Questionnaire</a:t>
            </a:r>
            <a:r>
              <a:rPr lang="en-US" sz="1700" dirty="0"/>
              <a:t>).</a:t>
            </a:r>
          </a:p>
          <a:p>
            <a:r>
              <a:rPr lang="en-US" sz="1700" dirty="0"/>
              <a:t>On the basis of the above information/ documentation, the declared invoice value is accepted/rejected as the assessable value for the purpose of levying the Customs duty.</a:t>
            </a:r>
          </a:p>
          <a:p>
            <a:r>
              <a:rPr lang="en-US" sz="1700" dirty="0"/>
              <a:t>While the SVB proceedings are going on, the imports are allowed and provisionally assessed</a:t>
            </a:r>
          </a:p>
          <a:p>
            <a:r>
              <a:rPr lang="en-US" sz="1700" dirty="0"/>
              <a:t>It is paramount to justify that the price for the said goods closely approximates to one of the following values ascertained at or about the same time: </a:t>
            </a:r>
          </a:p>
          <a:p>
            <a:pPr lvl="1"/>
            <a:r>
              <a:rPr lang="en-US" sz="1700" dirty="0"/>
              <a:t>the transaction value of identical goods, or of similar goods, in respect of sales to unrelated buyers in India;</a:t>
            </a:r>
          </a:p>
          <a:p>
            <a:pPr lvl="1"/>
            <a:r>
              <a:rPr lang="en-US" sz="1700" dirty="0"/>
              <a:t>the deductive value for identical goods or similar goods; and</a:t>
            </a:r>
          </a:p>
          <a:p>
            <a:pPr lvl="1"/>
            <a:r>
              <a:rPr lang="en-US" sz="1700" dirty="0"/>
              <a:t>the computed value for identical or similar goods.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Introduction &amp; Procedure until 09.02.2016</a:t>
            </a:r>
          </a:p>
        </p:txBody>
      </p:sp>
      <p:sp>
        <p:nvSpPr>
          <p:cNvPr id="3" name="Content Placeholder 2"/>
          <p:cNvSpPr>
            <a:spLocks noGrp="1"/>
          </p:cNvSpPr>
          <p:nvPr>
            <p:ph idx="1"/>
          </p:nvPr>
        </p:nvSpPr>
        <p:spPr/>
        <p:txBody>
          <a:bodyPr/>
          <a:lstStyle/>
          <a:p>
            <a:r>
              <a:rPr lang="en-US" sz="1700" dirty="0"/>
              <a:t>The SVB wing of Indian Customs also examines cases involving possible additions to the declared value which are payable by the importer to the foreign supplier.</a:t>
            </a:r>
          </a:p>
          <a:p>
            <a:r>
              <a:rPr lang="en-US" sz="1700" dirty="0"/>
              <a:t>Extra Duty Deposit (‘EDD’) @ 1% of the import value was required to be paid which could be further increased to 5% when the documents were not submitted within 30 days of requisition.</a:t>
            </a:r>
          </a:p>
          <a:p>
            <a:r>
              <a:rPr lang="en-US" sz="1700" dirty="0"/>
              <a:t>EDD was required to be discontinued, if the decision is not taken in 4 months from the date of reply of SVB Questionnaire [</a:t>
            </a:r>
            <a:r>
              <a:rPr lang="en-US" sz="1700" b="1" dirty="0"/>
              <a:t>Circular No. 11/2001-Cus.,dated 23.02.2001</a:t>
            </a:r>
            <a:r>
              <a:rPr lang="en-US" sz="1700" dirty="0"/>
              <a:t>]</a:t>
            </a:r>
          </a:p>
          <a:p>
            <a:r>
              <a:rPr lang="en-US" sz="1700" dirty="0"/>
              <a:t>Practically, Importers had to discharge EDD till the time SVB order was received.</a:t>
            </a:r>
          </a:p>
          <a:p>
            <a:r>
              <a:rPr lang="en-US" sz="1700" dirty="0"/>
              <a:t>Under the prevailing provisions, an importer was required to file an application for renewal of the SVB Order, once in every 3 years. </a:t>
            </a:r>
            <a:endParaRPr lang="en-US" altLang="en-US" sz="17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SVB – Revised Procedure – Salient Features</a:t>
            </a:r>
          </a:p>
        </p:txBody>
      </p:sp>
      <p:sp>
        <p:nvSpPr>
          <p:cNvPr id="3" name="Content Placeholder 2"/>
          <p:cNvSpPr>
            <a:spLocks noGrp="1"/>
          </p:cNvSpPr>
          <p:nvPr>
            <p:ph idx="1"/>
          </p:nvPr>
        </p:nvSpPr>
        <p:spPr/>
        <p:txBody>
          <a:bodyPr/>
          <a:lstStyle/>
          <a:p>
            <a:pPr>
              <a:spcAft>
                <a:spcPts val="0"/>
              </a:spcAft>
            </a:pPr>
            <a:r>
              <a:rPr lang="en-GB" altLang="en-US" dirty="0"/>
              <a:t>Revised procedure introduced vide </a:t>
            </a:r>
            <a:r>
              <a:rPr lang="en-GB" altLang="en-US" b="1" dirty="0"/>
              <a:t>Circular No. 5/2016-Cus., dated 09.02.2016</a:t>
            </a:r>
          </a:p>
          <a:p>
            <a:pPr>
              <a:spcAft>
                <a:spcPts val="0"/>
              </a:spcAft>
            </a:pPr>
            <a:r>
              <a:rPr lang="en-GB" altLang="en-US" dirty="0"/>
              <a:t>Requirement of depositing EDD has been done away with.</a:t>
            </a:r>
          </a:p>
          <a:p>
            <a:pPr>
              <a:spcAft>
                <a:spcPts val="0"/>
              </a:spcAft>
            </a:pPr>
            <a:r>
              <a:rPr lang="en-GB" altLang="en-US" dirty="0"/>
              <a:t>However, Security Deposit @ 5% of the declared assessable value shall be levied where importer fails to furnish requisite information within 60 days of requisition. This deposit shall be imposed only for a period of 3 months.</a:t>
            </a:r>
          </a:p>
          <a:p>
            <a:pPr>
              <a:spcAft>
                <a:spcPts val="0"/>
              </a:spcAft>
            </a:pPr>
            <a:r>
              <a:rPr lang="en-GB" altLang="en-US" dirty="0"/>
              <a:t>Security deposit can be paid by cash or Bank Guarantee.</a:t>
            </a:r>
          </a:p>
          <a:p>
            <a:pPr>
              <a:spcAft>
                <a:spcPts val="0"/>
              </a:spcAft>
            </a:pPr>
            <a:r>
              <a:rPr lang="en-GB" altLang="en-US" dirty="0"/>
              <a:t>SVB will not issue an appealable order and shall rather convey its findings in Investigation Report (IR) to the referring Customs formation for finalizing the provisional assessment.</a:t>
            </a:r>
          </a:p>
          <a:p>
            <a:pPr>
              <a:spcAft>
                <a:spcPts val="0"/>
              </a:spcAft>
            </a:pPr>
            <a:r>
              <a:rPr lang="en-GB" altLang="en-US" dirty="0"/>
              <a:t>Renewal of SVB orders has been discontinued.</a:t>
            </a:r>
          </a:p>
          <a:p>
            <a:pPr>
              <a:spcAft>
                <a:spcPts val="0"/>
              </a:spcAft>
            </a:pPr>
            <a:r>
              <a:rPr lang="en-GB" altLang="en-US" dirty="0"/>
              <a:t>Following cases will not be taken up by SVB:</a:t>
            </a:r>
          </a:p>
          <a:p>
            <a:pPr lvl="1">
              <a:spcAft>
                <a:spcPts val="0"/>
              </a:spcAft>
            </a:pPr>
            <a:r>
              <a:rPr lang="en-GB" altLang="en-US" dirty="0"/>
              <a:t>Import of samples and prototypes from related seller;</a:t>
            </a:r>
          </a:p>
          <a:p>
            <a:pPr lvl="1">
              <a:spcAft>
                <a:spcPts val="0"/>
              </a:spcAft>
            </a:pPr>
            <a:r>
              <a:rPr lang="en-GB" altLang="en-US" dirty="0"/>
              <a:t>Where Duty chargeable on goods (incl. Additional duty of Customs) is unconditionally NIL or fully exempted;</a:t>
            </a:r>
          </a:p>
          <a:p>
            <a:pPr lvl="1">
              <a:spcAft>
                <a:spcPts val="0"/>
              </a:spcAft>
            </a:pPr>
            <a:r>
              <a:rPr lang="en-GB" altLang="en-US" dirty="0"/>
              <a:t>Where the value of imported goods is less than Rs. 1 </a:t>
            </a:r>
            <a:r>
              <a:rPr lang="en-GB" altLang="en-US" dirty="0" err="1"/>
              <a:t>lac</a:t>
            </a:r>
            <a:r>
              <a:rPr lang="en-GB" altLang="en-US" dirty="0"/>
              <a:t> and cumulatively less than Rs. 25 </a:t>
            </a:r>
            <a:r>
              <a:rPr lang="en-GB" altLang="en-US" dirty="0" err="1"/>
              <a:t>lac</a:t>
            </a:r>
            <a:r>
              <a:rPr lang="en-GB" altLang="en-US" dirty="0"/>
              <a:t> in any Financial Year</a:t>
            </a:r>
          </a:p>
          <a:p>
            <a:pPr>
              <a:spcAft>
                <a:spcPts val="0"/>
              </a:spcAft>
            </a:pPr>
            <a:endParaRPr lang="en-GB" alt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00025"/>
            <a:ext cx="8232775" cy="606425"/>
          </a:xfrm>
        </p:spPr>
        <p:txBody>
          <a:bodyPr/>
          <a:lstStyle/>
          <a:p>
            <a:r>
              <a:rPr lang="en-US" dirty="0"/>
              <a:t>SVB – Revised Procedure – New Importers</a:t>
            </a:r>
          </a:p>
        </p:txBody>
      </p:sp>
      <p:sp>
        <p:nvSpPr>
          <p:cNvPr id="5" name="Rounded Rectangle 4"/>
          <p:cNvSpPr/>
          <p:nvPr/>
        </p:nvSpPr>
        <p:spPr>
          <a:xfrm>
            <a:off x="838200" y="990600"/>
            <a:ext cx="7696200" cy="3810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Import (file BOE along with Annexure A and other requisite information) - for first import only</a:t>
            </a:r>
          </a:p>
          <a:p>
            <a:pPr algn="ctr" eaLnBrk="1" hangingPunct="1"/>
            <a:endParaRPr lang="en-US" sz="1800" b="1" dirty="0">
              <a:solidFill>
                <a:schemeClr val="bg1"/>
              </a:solidFill>
              <a:latin typeface="Arial Narrow" pitchFamily="34" charset="0"/>
              <a:cs typeface="Arial" charset="0"/>
            </a:endParaRPr>
          </a:p>
        </p:txBody>
      </p:sp>
      <p:sp>
        <p:nvSpPr>
          <p:cNvPr id="6" name="Rounded Rectangle 5"/>
          <p:cNvSpPr/>
          <p:nvPr/>
        </p:nvSpPr>
        <p:spPr>
          <a:xfrm>
            <a:off x="838200" y="1676400"/>
            <a:ext cx="7696200" cy="6096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Proper Officer will analyze the “circumstances surrounding the sale” and determine whether there is a need for investigation by the SVB – within 3 days</a:t>
            </a:r>
          </a:p>
        </p:txBody>
      </p:sp>
      <p:sp>
        <p:nvSpPr>
          <p:cNvPr id="8" name="Rounded Rectangle 7"/>
          <p:cNvSpPr/>
          <p:nvPr/>
        </p:nvSpPr>
        <p:spPr>
          <a:xfrm>
            <a:off x="838200" y="2590800"/>
            <a:ext cx="7696200" cy="6096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Commissioner, on the basis of the findings of the Proper Officer, will determine whether to refer case to SVB or not</a:t>
            </a:r>
          </a:p>
        </p:txBody>
      </p:sp>
      <p:sp>
        <p:nvSpPr>
          <p:cNvPr id="9" name="Rounded Rectangle 8"/>
          <p:cNvSpPr/>
          <p:nvPr/>
        </p:nvSpPr>
        <p:spPr>
          <a:xfrm>
            <a:off x="838200" y="3657600"/>
            <a:ext cx="2286000" cy="9144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Refer to SVB, in which case, the goods will be provisionally assessed</a:t>
            </a:r>
          </a:p>
        </p:txBody>
      </p:sp>
      <p:sp>
        <p:nvSpPr>
          <p:cNvPr id="10" name="Rounded Rectangle 9"/>
          <p:cNvSpPr/>
          <p:nvPr/>
        </p:nvSpPr>
        <p:spPr>
          <a:xfrm>
            <a:off x="3554104" y="3657600"/>
            <a:ext cx="2286000" cy="11430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Doesn't refer to SVB - finalize the assessment on the basis of findings of Proper Officer</a:t>
            </a:r>
          </a:p>
        </p:txBody>
      </p:sp>
      <p:sp>
        <p:nvSpPr>
          <p:cNvPr id="11" name="Rounded Rectangle 10"/>
          <p:cNvSpPr/>
          <p:nvPr/>
        </p:nvSpPr>
        <p:spPr>
          <a:xfrm>
            <a:off x="6400800" y="3657600"/>
            <a:ext cx="2286000" cy="6858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Transactions be assessed in terms of Rule 3</a:t>
            </a:r>
          </a:p>
        </p:txBody>
      </p:sp>
      <p:sp>
        <p:nvSpPr>
          <p:cNvPr id="12" name="TextBox 11"/>
          <p:cNvSpPr txBox="1"/>
          <p:nvPr/>
        </p:nvSpPr>
        <p:spPr>
          <a:xfrm>
            <a:off x="381000" y="5181600"/>
            <a:ext cx="8458200" cy="646331"/>
          </a:xfrm>
          <a:prstGeom prst="rect">
            <a:avLst/>
          </a:prstGeom>
          <a:noFill/>
        </p:spPr>
        <p:txBody>
          <a:bodyPr wrap="square" rtlCol="0">
            <a:spAutoFit/>
          </a:bodyPr>
          <a:lstStyle/>
          <a:p>
            <a:r>
              <a:rPr lang="en-IN" sz="1800" b="1" dirty="0">
                <a:latin typeface="Arial Narrow" pitchFamily="34" charset="0"/>
              </a:rPr>
              <a:t>Practically, the Proper Officer (viz., the Appraiser of Group) are not capable of determining the valuation and hence, the same is transferred to the SVB Wing of the Customs. </a:t>
            </a:r>
          </a:p>
        </p:txBody>
      </p:sp>
      <p:cxnSp>
        <p:nvCxnSpPr>
          <p:cNvPr id="14" name="Straight Arrow Connector 13"/>
          <p:cNvCxnSpPr>
            <a:stCxn id="5" idx="2"/>
            <a:endCxn id="6" idx="0"/>
          </p:cNvCxnSpPr>
          <p:nvPr/>
        </p:nvCxnSpPr>
        <p:spPr bwMode="auto">
          <a:xfrm>
            <a:off x="4686300" y="1371600"/>
            <a:ext cx="0" cy="3048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16" name="Straight Arrow Connector 15"/>
          <p:cNvCxnSpPr>
            <a:stCxn id="6" idx="2"/>
            <a:endCxn id="8" idx="0"/>
          </p:cNvCxnSpPr>
          <p:nvPr/>
        </p:nvCxnSpPr>
        <p:spPr bwMode="auto">
          <a:xfrm>
            <a:off x="4686300" y="2286000"/>
            <a:ext cx="0" cy="3048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18" name="Elbow Connector 17"/>
          <p:cNvCxnSpPr>
            <a:stCxn id="8" idx="2"/>
            <a:endCxn id="9" idx="0"/>
          </p:cNvCxnSpPr>
          <p:nvPr/>
        </p:nvCxnSpPr>
        <p:spPr bwMode="auto">
          <a:xfrm rot="5400000">
            <a:off x="3105150" y="2076450"/>
            <a:ext cx="457200" cy="2705100"/>
          </a:xfrm>
          <a:prstGeom prst="bentConnector3">
            <a:avLst>
              <a:gd name="adj1" fmla="val 50000"/>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20" name="Elbow Connector 19"/>
          <p:cNvCxnSpPr>
            <a:stCxn id="8" idx="2"/>
            <a:endCxn id="11" idx="0"/>
          </p:cNvCxnSpPr>
          <p:nvPr/>
        </p:nvCxnSpPr>
        <p:spPr bwMode="auto">
          <a:xfrm rot="16200000" flipH="1">
            <a:off x="5886450" y="2000250"/>
            <a:ext cx="457200" cy="2857500"/>
          </a:xfrm>
          <a:prstGeom prst="bentConnector3">
            <a:avLst>
              <a:gd name="adj1" fmla="val 50000"/>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22" name="Straight Arrow Connector 21"/>
          <p:cNvCxnSpPr>
            <a:stCxn id="8" idx="2"/>
            <a:endCxn id="10" idx="0"/>
          </p:cNvCxnSpPr>
          <p:nvPr/>
        </p:nvCxnSpPr>
        <p:spPr bwMode="auto">
          <a:xfrm>
            <a:off x="4686300" y="3200400"/>
            <a:ext cx="10804" cy="4572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sp>
        <p:nvSpPr>
          <p:cNvPr id="40" name="TextBox 39"/>
          <p:cNvSpPr txBox="1"/>
          <p:nvPr/>
        </p:nvSpPr>
        <p:spPr>
          <a:xfrm>
            <a:off x="1066800" y="4648200"/>
            <a:ext cx="1828800" cy="307777"/>
          </a:xfrm>
          <a:prstGeom prst="rect">
            <a:avLst/>
          </a:prstGeom>
          <a:noFill/>
        </p:spPr>
        <p:txBody>
          <a:bodyPr wrap="square" rtlCol="0">
            <a:spAutoFit/>
          </a:bodyPr>
          <a:lstStyle/>
          <a:p>
            <a:pPr algn="ctr"/>
            <a:r>
              <a:rPr lang="en-US" sz="1400" b="1" dirty="0">
                <a:solidFill>
                  <a:schemeClr val="accent6">
                    <a:lumMod val="75000"/>
                  </a:schemeClr>
                </a:solidFill>
              </a:rPr>
              <a:t>Refer Next Slide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00025"/>
            <a:ext cx="8232775" cy="606425"/>
          </a:xfrm>
        </p:spPr>
        <p:txBody>
          <a:bodyPr/>
          <a:lstStyle/>
          <a:p>
            <a:r>
              <a:rPr lang="en-US" dirty="0"/>
              <a:t>SVB – Revised Procedure – New Importers</a:t>
            </a:r>
          </a:p>
        </p:txBody>
      </p:sp>
      <p:sp>
        <p:nvSpPr>
          <p:cNvPr id="5" name="Rounded Rectangle 4"/>
          <p:cNvSpPr/>
          <p:nvPr/>
        </p:nvSpPr>
        <p:spPr>
          <a:xfrm>
            <a:off x="838200" y="838200"/>
            <a:ext cx="7696200" cy="381000"/>
          </a:xfrm>
          <a:prstGeom prst="roundRect">
            <a:avLst/>
          </a:prstGeom>
          <a:noFill/>
          <a:ln w="25400" cap="flat" cmpd="sng" algn="ctr">
            <a:no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accent6">
                    <a:lumMod val="75000"/>
                  </a:schemeClr>
                </a:solidFill>
                <a:latin typeface="Arial Narrow" pitchFamily="34" charset="0"/>
              </a:rPr>
              <a:t>When case is referred to SVB</a:t>
            </a:r>
          </a:p>
        </p:txBody>
      </p:sp>
      <p:sp>
        <p:nvSpPr>
          <p:cNvPr id="6" name="Rounded Rectangle 5"/>
          <p:cNvSpPr/>
          <p:nvPr/>
        </p:nvSpPr>
        <p:spPr>
          <a:xfrm>
            <a:off x="838200" y="1447800"/>
            <a:ext cx="7696200" cy="6096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Proper Officer shall carry out Provisional Assessment and will direct the Importer to furnish all the information as per Annexure B</a:t>
            </a:r>
          </a:p>
        </p:txBody>
      </p:sp>
      <p:sp>
        <p:nvSpPr>
          <p:cNvPr id="8" name="Rounded Rectangle 7"/>
          <p:cNvSpPr/>
          <p:nvPr/>
        </p:nvSpPr>
        <p:spPr>
          <a:xfrm>
            <a:off x="838200" y="2286000"/>
            <a:ext cx="7696200" cy="6096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Importer to furnish all the requested information to Jurisdictional SVB within 60 days (if not submitted within 60 days then security deposit of 5% needs to be furnished)</a:t>
            </a:r>
          </a:p>
        </p:txBody>
      </p:sp>
      <p:cxnSp>
        <p:nvCxnSpPr>
          <p:cNvPr id="14" name="Straight Arrow Connector 13"/>
          <p:cNvCxnSpPr>
            <a:stCxn id="5" idx="2"/>
            <a:endCxn id="6" idx="0"/>
          </p:cNvCxnSpPr>
          <p:nvPr/>
        </p:nvCxnSpPr>
        <p:spPr bwMode="auto">
          <a:xfrm>
            <a:off x="4686300" y="12192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16" name="Straight Arrow Connector 15"/>
          <p:cNvCxnSpPr>
            <a:stCxn id="6" idx="2"/>
            <a:endCxn id="8" idx="0"/>
          </p:cNvCxnSpPr>
          <p:nvPr/>
        </p:nvCxnSpPr>
        <p:spPr bwMode="auto">
          <a:xfrm>
            <a:off x="4686300" y="20574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22" name="Straight Arrow Connector 21"/>
          <p:cNvCxnSpPr>
            <a:stCxn id="8" idx="2"/>
            <a:endCxn id="15" idx="0"/>
          </p:cNvCxnSpPr>
          <p:nvPr/>
        </p:nvCxnSpPr>
        <p:spPr bwMode="auto">
          <a:xfrm>
            <a:off x="4686300" y="28956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sp>
        <p:nvSpPr>
          <p:cNvPr id="15" name="Rounded Rectangle 14"/>
          <p:cNvSpPr/>
          <p:nvPr/>
        </p:nvSpPr>
        <p:spPr>
          <a:xfrm>
            <a:off x="838200" y="3124200"/>
            <a:ext cx="7696200" cy="3810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Assign a Case No. &amp; update Central Registry Database (CRD)</a:t>
            </a:r>
          </a:p>
        </p:txBody>
      </p:sp>
      <p:sp>
        <p:nvSpPr>
          <p:cNvPr id="19" name="Rounded Rectangle 18"/>
          <p:cNvSpPr/>
          <p:nvPr/>
        </p:nvSpPr>
        <p:spPr>
          <a:xfrm>
            <a:off x="838200" y="3733800"/>
            <a:ext cx="7696200" cy="6096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SVB to commence enquiry and call for further information, if required. Also, importer can submit evidence in support of declared value</a:t>
            </a:r>
          </a:p>
          <a:p>
            <a:pPr algn="ctr" eaLnBrk="1" hangingPunct="1"/>
            <a:endParaRPr lang="en-US" sz="1600" b="1" dirty="0">
              <a:solidFill>
                <a:schemeClr val="bg1"/>
              </a:solidFill>
              <a:latin typeface="Arial Narrow" pitchFamily="34" charset="0"/>
            </a:endParaRPr>
          </a:p>
        </p:txBody>
      </p:sp>
      <p:cxnSp>
        <p:nvCxnSpPr>
          <p:cNvPr id="24" name="Straight Arrow Connector 23"/>
          <p:cNvCxnSpPr>
            <a:stCxn id="15" idx="2"/>
            <a:endCxn id="19" idx="0"/>
          </p:cNvCxnSpPr>
          <p:nvPr/>
        </p:nvCxnSpPr>
        <p:spPr bwMode="auto">
          <a:xfrm>
            <a:off x="4686300" y="35052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sp>
        <p:nvSpPr>
          <p:cNvPr id="17" name="Rounded Rectangle 16"/>
          <p:cNvSpPr/>
          <p:nvPr/>
        </p:nvSpPr>
        <p:spPr>
          <a:xfrm>
            <a:off x="838200" y="4572000"/>
            <a:ext cx="7696200" cy="8382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SVB to complete investigation within 2 months. However, it can be extended beyond 2 months on seeking approval of jurisdictional Commissioner; and further beyond 4 months on submission of the matter to Chief Commissioner for extension of period</a:t>
            </a:r>
          </a:p>
        </p:txBody>
      </p:sp>
      <p:cxnSp>
        <p:nvCxnSpPr>
          <p:cNvPr id="20" name="Straight Arrow Connector 19"/>
          <p:cNvCxnSpPr>
            <a:stCxn id="19" idx="2"/>
            <a:endCxn id="17" idx="0"/>
          </p:cNvCxnSpPr>
          <p:nvPr/>
        </p:nvCxnSpPr>
        <p:spPr bwMode="auto">
          <a:xfrm>
            <a:off x="4686300" y="43434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sp>
        <p:nvSpPr>
          <p:cNvPr id="25" name="Rounded Rectangle 24"/>
          <p:cNvSpPr/>
          <p:nvPr/>
        </p:nvSpPr>
        <p:spPr>
          <a:xfrm>
            <a:off x="838200" y="5638800"/>
            <a:ext cx="7696200" cy="3810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SVB to submit findings before Principal Commissioner/ Commissioner</a:t>
            </a:r>
          </a:p>
        </p:txBody>
      </p:sp>
      <p:cxnSp>
        <p:nvCxnSpPr>
          <p:cNvPr id="27" name="Straight Arrow Connector 26"/>
          <p:cNvCxnSpPr>
            <a:stCxn id="17" idx="2"/>
            <a:endCxn id="25" idx="0"/>
          </p:cNvCxnSpPr>
          <p:nvPr/>
        </p:nvCxnSpPr>
        <p:spPr bwMode="auto">
          <a:xfrm>
            <a:off x="4686300" y="54102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28" name="Straight Arrow Connector 27"/>
          <p:cNvCxnSpPr/>
          <p:nvPr/>
        </p:nvCxnSpPr>
        <p:spPr bwMode="auto">
          <a:xfrm>
            <a:off x="4698642" y="60198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00025"/>
            <a:ext cx="8232775" cy="606425"/>
          </a:xfrm>
        </p:spPr>
        <p:txBody>
          <a:bodyPr/>
          <a:lstStyle/>
          <a:p>
            <a:r>
              <a:rPr lang="en-US" dirty="0"/>
              <a:t>SVB – Revised Procedure – New Importers</a:t>
            </a:r>
          </a:p>
        </p:txBody>
      </p:sp>
      <p:cxnSp>
        <p:nvCxnSpPr>
          <p:cNvPr id="14" name="Straight Arrow Connector 13"/>
          <p:cNvCxnSpPr/>
          <p:nvPr/>
        </p:nvCxnSpPr>
        <p:spPr bwMode="auto">
          <a:xfrm>
            <a:off x="4686300" y="990600"/>
            <a:ext cx="0" cy="228600"/>
          </a:xfrm>
          <a:prstGeom prst="straightConnector1">
            <a:avLst/>
          </a:prstGeom>
          <a:solidFill>
            <a:schemeClr val="accent1"/>
          </a:solidFill>
          <a:ln w="25400" cap="flat" cmpd="sng" algn="ctr">
            <a:solidFill>
              <a:schemeClr val="accent6">
                <a:lumMod val="75000"/>
              </a:schemeClr>
            </a:solidFill>
            <a:prstDash val="solid"/>
            <a:round/>
            <a:headEnd type="none" w="med" len="med"/>
            <a:tailEnd type="arrow"/>
          </a:ln>
          <a:effectLst/>
        </p:spPr>
      </p:cxnSp>
      <p:sp>
        <p:nvSpPr>
          <p:cNvPr id="17" name="Rounded Rectangle 16"/>
          <p:cNvSpPr/>
          <p:nvPr/>
        </p:nvSpPr>
        <p:spPr>
          <a:xfrm>
            <a:off x="4572000" y="2792104"/>
            <a:ext cx="3962400" cy="6096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Proper Officer shall issue an SCN within 15 days of receipt  of IR</a:t>
            </a:r>
          </a:p>
        </p:txBody>
      </p:sp>
      <p:sp>
        <p:nvSpPr>
          <p:cNvPr id="18" name="Rounded Rectangle 17"/>
          <p:cNvSpPr/>
          <p:nvPr/>
        </p:nvSpPr>
        <p:spPr>
          <a:xfrm>
            <a:off x="1219200" y="2806521"/>
            <a:ext cx="2362200" cy="698679"/>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Finalize the proceedings </a:t>
            </a:r>
          </a:p>
          <a:p>
            <a:pPr algn="ctr" eaLnBrk="1" hangingPunct="1"/>
            <a:r>
              <a:rPr lang="en-US" sz="1600" b="1" dirty="0">
                <a:solidFill>
                  <a:schemeClr val="bg1"/>
                </a:solidFill>
                <a:latin typeface="Arial Narrow" pitchFamily="34" charset="0"/>
              </a:rPr>
              <a:t>(No need for speaking order)</a:t>
            </a:r>
          </a:p>
        </p:txBody>
      </p:sp>
      <p:sp>
        <p:nvSpPr>
          <p:cNvPr id="20" name="Rounded Rectangle 19"/>
          <p:cNvSpPr/>
          <p:nvPr/>
        </p:nvSpPr>
        <p:spPr>
          <a:xfrm>
            <a:off x="4572000" y="3477904"/>
            <a:ext cx="3962400" cy="865496"/>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Adjudicating authority will pass an Order after providing an opportunity to the Importer to make necessary submissions</a:t>
            </a:r>
          </a:p>
        </p:txBody>
      </p:sp>
      <p:sp>
        <p:nvSpPr>
          <p:cNvPr id="40" name="Rounded Rectangle 39"/>
          <p:cNvSpPr/>
          <p:nvPr/>
        </p:nvSpPr>
        <p:spPr>
          <a:xfrm>
            <a:off x="4572000" y="4419600"/>
            <a:ext cx="3962400" cy="6096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Endorse the Order to Risk Management Division (RMD) and </a:t>
            </a:r>
            <a:r>
              <a:rPr lang="en-US" sz="1600" b="1" dirty="0" err="1">
                <a:solidFill>
                  <a:schemeClr val="bg1"/>
                </a:solidFill>
                <a:latin typeface="Arial Narrow" pitchFamily="34" charset="0"/>
              </a:rPr>
              <a:t>DGoV</a:t>
            </a:r>
            <a:endParaRPr lang="en-US" sz="1600" b="1" dirty="0">
              <a:solidFill>
                <a:schemeClr val="bg1"/>
              </a:solidFill>
              <a:latin typeface="Arial Narrow" pitchFamily="34" charset="0"/>
            </a:endParaRPr>
          </a:p>
        </p:txBody>
      </p:sp>
      <p:sp>
        <p:nvSpPr>
          <p:cNvPr id="21" name="Rounded Rectangle 20"/>
          <p:cNvSpPr/>
          <p:nvPr/>
        </p:nvSpPr>
        <p:spPr>
          <a:xfrm>
            <a:off x="838200" y="1219200"/>
            <a:ext cx="7696200" cy="762000"/>
          </a:xfrm>
          <a:prstGeom prst="roundRect">
            <a:avLst/>
          </a:prstGeom>
          <a:solidFill>
            <a:schemeClr val="bg1">
              <a:lumMod val="6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0" tIns="45720" rIns="0" bIns="45720" numCol="1" rtlCol="0" anchor="t" anchorCtr="0" compatLnSpc="1">
            <a:prstTxWarp prst="textNoShape">
              <a:avLst/>
            </a:prstTxWarp>
          </a:bodyPr>
          <a:lstStyle/>
          <a:p>
            <a:pPr algn="ctr" eaLnBrk="1" hangingPunct="1"/>
            <a:r>
              <a:rPr lang="en-US" sz="1600" b="1" dirty="0">
                <a:solidFill>
                  <a:schemeClr val="bg1"/>
                </a:solidFill>
                <a:latin typeface="Arial Narrow" pitchFamily="34" charset="0"/>
              </a:rPr>
              <a:t>Investigation Report (IR) to be submitted to Commissioner and </a:t>
            </a:r>
            <a:r>
              <a:rPr lang="en-US" sz="1600" b="1" dirty="0" err="1">
                <a:solidFill>
                  <a:schemeClr val="bg1"/>
                </a:solidFill>
                <a:latin typeface="Arial Narrow" pitchFamily="34" charset="0"/>
              </a:rPr>
              <a:t>DGoV</a:t>
            </a:r>
            <a:endParaRPr lang="en-US" sz="1600" b="1" dirty="0">
              <a:solidFill>
                <a:schemeClr val="bg1"/>
              </a:solidFill>
              <a:latin typeface="Arial Narrow" pitchFamily="34" charset="0"/>
            </a:endParaRPr>
          </a:p>
          <a:p>
            <a:pPr algn="ctr" eaLnBrk="1" hangingPunct="1"/>
            <a:r>
              <a:rPr lang="en-US" sz="1600" b="1" dirty="0">
                <a:solidFill>
                  <a:schemeClr val="bg1"/>
                </a:solidFill>
                <a:latin typeface="Arial Narrow" pitchFamily="34" charset="0"/>
              </a:rPr>
              <a:t>IR also to be sent to customs station/ appraising group </a:t>
            </a:r>
          </a:p>
        </p:txBody>
      </p:sp>
      <p:cxnSp>
        <p:nvCxnSpPr>
          <p:cNvPr id="27" name="Elbow Connector 26"/>
          <p:cNvCxnSpPr>
            <a:stCxn id="21" idx="2"/>
            <a:endCxn id="18" idx="0"/>
          </p:cNvCxnSpPr>
          <p:nvPr/>
        </p:nvCxnSpPr>
        <p:spPr bwMode="auto">
          <a:xfrm rot="5400000">
            <a:off x="3130640" y="1250860"/>
            <a:ext cx="825321" cy="2286000"/>
          </a:xfrm>
          <a:prstGeom prst="bentConnector3">
            <a:avLst>
              <a:gd name="adj1" fmla="val 50000"/>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29" name="Shape 28"/>
          <p:cNvCxnSpPr>
            <a:stCxn id="21" idx="2"/>
            <a:endCxn id="17" idx="1"/>
          </p:cNvCxnSpPr>
          <p:nvPr/>
        </p:nvCxnSpPr>
        <p:spPr bwMode="auto">
          <a:xfrm rot="5400000">
            <a:off x="4071298" y="2481902"/>
            <a:ext cx="1115704" cy="114300"/>
          </a:xfrm>
          <a:prstGeom prst="bentConnector4">
            <a:avLst>
              <a:gd name="adj1" fmla="val 36340"/>
              <a:gd name="adj2" fmla="val 300000"/>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31" name="Shape 30"/>
          <p:cNvCxnSpPr>
            <a:stCxn id="21" idx="2"/>
            <a:endCxn id="20" idx="1"/>
          </p:cNvCxnSpPr>
          <p:nvPr/>
        </p:nvCxnSpPr>
        <p:spPr bwMode="auto">
          <a:xfrm rot="5400000">
            <a:off x="3664424" y="2888776"/>
            <a:ext cx="1929452" cy="114300"/>
          </a:xfrm>
          <a:prstGeom prst="bentConnector4">
            <a:avLst>
              <a:gd name="adj1" fmla="val 22099"/>
              <a:gd name="adj2" fmla="val 300000"/>
            </a:avLst>
          </a:prstGeom>
          <a:solidFill>
            <a:schemeClr val="accent1"/>
          </a:solidFill>
          <a:ln w="25400" cap="flat" cmpd="sng" algn="ctr">
            <a:solidFill>
              <a:schemeClr val="accent6">
                <a:lumMod val="75000"/>
              </a:schemeClr>
            </a:solidFill>
            <a:prstDash val="solid"/>
            <a:round/>
            <a:headEnd type="none" w="med" len="med"/>
            <a:tailEnd type="arrow"/>
          </a:ln>
          <a:effectLst/>
        </p:spPr>
      </p:cxnSp>
      <p:cxnSp>
        <p:nvCxnSpPr>
          <p:cNvPr id="33" name="Shape 32"/>
          <p:cNvCxnSpPr>
            <a:stCxn id="21" idx="2"/>
            <a:endCxn id="40" idx="1"/>
          </p:cNvCxnSpPr>
          <p:nvPr/>
        </p:nvCxnSpPr>
        <p:spPr bwMode="auto">
          <a:xfrm rot="5400000">
            <a:off x="3257550" y="3295650"/>
            <a:ext cx="2743200" cy="114300"/>
          </a:xfrm>
          <a:prstGeom prst="bentConnector4">
            <a:avLst>
              <a:gd name="adj1" fmla="val 15336"/>
              <a:gd name="adj2" fmla="val 300000"/>
            </a:avLst>
          </a:prstGeom>
          <a:solidFill>
            <a:schemeClr val="accent1"/>
          </a:solidFill>
          <a:ln w="25400" cap="flat" cmpd="sng" algn="ctr">
            <a:solidFill>
              <a:schemeClr val="accent6">
                <a:lumMod val="75000"/>
              </a:schemeClr>
            </a:solidFill>
            <a:prstDash val="solid"/>
            <a:round/>
            <a:headEnd type="none" w="med" len="med"/>
            <a:tailEnd type="arrow"/>
          </a:ln>
          <a:effectLst/>
        </p:spPr>
      </p:cxnSp>
      <p:sp>
        <p:nvSpPr>
          <p:cNvPr id="37" name="TextBox 36"/>
          <p:cNvSpPr txBox="1"/>
          <p:nvPr/>
        </p:nvSpPr>
        <p:spPr>
          <a:xfrm>
            <a:off x="152400" y="2438400"/>
            <a:ext cx="2286000" cy="307777"/>
          </a:xfrm>
          <a:prstGeom prst="rect">
            <a:avLst/>
          </a:prstGeom>
          <a:noFill/>
        </p:spPr>
        <p:txBody>
          <a:bodyPr wrap="square" rtlCol="0">
            <a:spAutoFit/>
          </a:bodyPr>
          <a:lstStyle/>
          <a:p>
            <a:pPr algn="ctr"/>
            <a:r>
              <a:rPr lang="en-US" sz="1400" b="1" dirty="0">
                <a:solidFill>
                  <a:schemeClr val="accent6">
                    <a:lumMod val="75000"/>
                  </a:schemeClr>
                </a:solidFill>
              </a:rPr>
              <a:t>If price at arm’s length</a:t>
            </a:r>
          </a:p>
        </p:txBody>
      </p:sp>
      <p:sp>
        <p:nvSpPr>
          <p:cNvPr id="41" name="TextBox 40"/>
          <p:cNvSpPr txBox="1"/>
          <p:nvPr/>
        </p:nvSpPr>
        <p:spPr>
          <a:xfrm>
            <a:off x="4876800" y="2435423"/>
            <a:ext cx="3505200" cy="307777"/>
          </a:xfrm>
          <a:prstGeom prst="rect">
            <a:avLst/>
          </a:prstGeom>
          <a:noFill/>
        </p:spPr>
        <p:txBody>
          <a:bodyPr wrap="square" rtlCol="0">
            <a:spAutoFit/>
          </a:bodyPr>
          <a:lstStyle/>
          <a:p>
            <a:pPr algn="ctr"/>
            <a:r>
              <a:rPr lang="en-US" sz="1400" b="1" dirty="0">
                <a:solidFill>
                  <a:schemeClr val="accent6">
                    <a:lumMod val="75000"/>
                  </a:schemeClr>
                </a:solidFill>
              </a:rPr>
              <a:t>If price influenced by relationship</a:t>
            </a:r>
          </a:p>
        </p:txBody>
      </p:sp>
    </p:spTree>
  </p:cSld>
  <p:clrMapOvr>
    <a:masterClrMapping/>
  </p:clrMapOvr>
  <p:transition/>
</p:sld>
</file>

<file path=ppt/theme/theme1.xml><?xml version="1.0" encoding="utf-8"?>
<a:theme xmlns:a="http://schemas.openxmlformats.org/drawingml/2006/main" name="2_Report template 3">
  <a:themeElements>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Report template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72038</TotalTime>
  <Pages>17</Pages>
  <Words>1898</Words>
  <Application>Microsoft Macintosh PowerPoint</Application>
  <PresentationFormat>On-screen Show (4:3)</PresentationFormat>
  <Paragraphs>128</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Narrow</vt:lpstr>
      <vt:lpstr>Calibri</vt:lpstr>
      <vt:lpstr>Symbol</vt:lpstr>
      <vt:lpstr>Wingdings</vt:lpstr>
      <vt:lpstr>2_Report template 3</vt:lpstr>
      <vt:lpstr>PowerPoint Presentation</vt:lpstr>
      <vt:lpstr>Contents</vt:lpstr>
      <vt:lpstr>SVB – The Basics</vt:lpstr>
      <vt:lpstr>SVB – Introduction &amp; Procedure until 09.02.2016</vt:lpstr>
      <vt:lpstr>SVB – Introduction &amp; Procedure until 09.02.2016</vt:lpstr>
      <vt:lpstr>SVB – Revised Procedure – Salient Features</vt:lpstr>
      <vt:lpstr>SVB – Revised Procedure – New Importers</vt:lpstr>
      <vt:lpstr>SVB – Revised Procedure – New Importers</vt:lpstr>
      <vt:lpstr>SVB – Revised Procedure – New Importers</vt:lpstr>
      <vt:lpstr>SVB – Information and Documents required</vt:lpstr>
      <vt:lpstr>SVB – Information and Documents required</vt:lpstr>
      <vt:lpstr>SVB – Important Provisions</vt:lpstr>
      <vt:lpstr>SVB – Important Provisions</vt:lpstr>
      <vt:lpstr>PowerPoint Presentation</vt:lpstr>
    </vt:vector>
  </TitlesOfParts>
  <Company>www.sarcassociates.com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SARC &amp; Associates</dc:creator>
  <cp:lastModifiedBy>Ankur Jain</cp:lastModifiedBy>
  <cp:revision>5745</cp:revision>
  <cp:lastPrinted>2001-09-13T17:22:59Z</cp:lastPrinted>
  <dcterms:created xsi:type="dcterms:W3CDTF">1997-12-14T01:32:54Z</dcterms:created>
  <dcterms:modified xsi:type="dcterms:W3CDTF">2020-06-22T09:39:37Z</dcterms:modified>
</cp:coreProperties>
</file>